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5.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theme/theme6.xml" ContentType="application/vnd.openxmlformats-officedocument.theme+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7.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42" r:id="rId1"/>
    <p:sldMasterId id="2147484410" r:id="rId2"/>
    <p:sldMasterId id="2147484427" r:id="rId3"/>
    <p:sldMasterId id="2147484444" r:id="rId4"/>
    <p:sldMasterId id="2147484461" r:id="rId5"/>
    <p:sldMasterId id="2147484478" r:id="rId6"/>
    <p:sldMasterId id="2147484495" r:id="rId7"/>
    <p:sldMasterId id="2147484512" r:id="rId8"/>
  </p:sldMasterIdLst>
  <p:notesMasterIdLst>
    <p:notesMasterId r:id="rId54"/>
  </p:notesMasterIdLst>
  <p:handoutMasterIdLst>
    <p:handoutMasterId r:id="rId55"/>
  </p:handoutMasterIdLst>
  <p:sldIdLst>
    <p:sldId id="374" r:id="rId9"/>
    <p:sldId id="428" r:id="rId10"/>
    <p:sldId id="430" r:id="rId11"/>
    <p:sldId id="404" r:id="rId12"/>
    <p:sldId id="403" r:id="rId13"/>
    <p:sldId id="405" r:id="rId14"/>
    <p:sldId id="378" r:id="rId15"/>
    <p:sldId id="410" r:id="rId16"/>
    <p:sldId id="429" r:id="rId17"/>
    <p:sldId id="375" r:id="rId18"/>
    <p:sldId id="373" r:id="rId19"/>
    <p:sldId id="412" r:id="rId20"/>
    <p:sldId id="431" r:id="rId21"/>
    <p:sldId id="385" r:id="rId22"/>
    <p:sldId id="409" r:id="rId23"/>
    <p:sldId id="408" r:id="rId24"/>
    <p:sldId id="406" r:id="rId25"/>
    <p:sldId id="426" r:id="rId26"/>
    <p:sldId id="411" r:id="rId27"/>
    <p:sldId id="381" r:id="rId28"/>
    <p:sldId id="432" r:id="rId29"/>
    <p:sldId id="425" r:id="rId30"/>
    <p:sldId id="415" r:id="rId31"/>
    <p:sldId id="433" r:id="rId32"/>
    <p:sldId id="434" r:id="rId33"/>
    <p:sldId id="392" r:id="rId34"/>
    <p:sldId id="393" r:id="rId35"/>
    <p:sldId id="419" r:id="rId36"/>
    <p:sldId id="398" r:id="rId37"/>
    <p:sldId id="399" r:id="rId38"/>
    <p:sldId id="435" r:id="rId39"/>
    <p:sldId id="396" r:id="rId40"/>
    <p:sldId id="400" r:id="rId41"/>
    <p:sldId id="437" r:id="rId42"/>
    <p:sldId id="441" r:id="rId43"/>
    <p:sldId id="442" r:id="rId44"/>
    <p:sldId id="436" r:id="rId45"/>
    <p:sldId id="420" r:id="rId46"/>
    <p:sldId id="438" r:id="rId47"/>
    <p:sldId id="421" r:id="rId48"/>
    <p:sldId id="427" r:id="rId49"/>
    <p:sldId id="439" r:id="rId50"/>
    <p:sldId id="372" r:id="rId51"/>
    <p:sldId id="422" r:id="rId52"/>
    <p:sldId id="376" r:id="rId5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E4F2"/>
    <a:srgbClr val="DBD1E6"/>
    <a:srgbClr val="322048"/>
    <a:srgbClr val="A3E2C5"/>
    <a:srgbClr val="FFF2B0"/>
    <a:srgbClr val="3F5564"/>
    <a:srgbClr val="0077BC"/>
    <a:srgbClr val="D53878"/>
    <a:srgbClr val="008391"/>
    <a:srgbClr val="FBF2B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73" autoAdjust="0"/>
    <p:restoredTop sz="53327" autoAdjust="0"/>
  </p:normalViewPr>
  <p:slideViewPr>
    <p:cSldViewPr snapToGrid="0">
      <p:cViewPr varScale="1">
        <p:scale>
          <a:sx n="42" d="100"/>
          <a:sy n="42" d="100"/>
        </p:scale>
        <p:origin x="1712" y="44"/>
      </p:cViewPr>
      <p:guideLst/>
    </p:cSldViewPr>
  </p:slideViewPr>
  <p:outlineViewPr>
    <p:cViewPr>
      <p:scale>
        <a:sx n="33" d="100"/>
        <a:sy n="33" d="100"/>
      </p:scale>
      <p:origin x="0" y="0"/>
    </p:cViewPr>
  </p:outlineViewPr>
  <p:notesTextViewPr>
    <p:cViewPr>
      <p:scale>
        <a:sx n="150" d="100"/>
        <a:sy n="150" d="100"/>
      </p:scale>
      <p:origin x="0" y="0"/>
    </p:cViewPr>
  </p:notesTextViewPr>
  <p:notesViewPr>
    <p:cSldViewPr snapToGrid="0">
      <p:cViewPr varScale="1">
        <p:scale>
          <a:sx n="93" d="100"/>
          <a:sy n="93" d="100"/>
        </p:scale>
        <p:origin x="3624"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handoutMaster" Target="handoutMasters/handoutMaster1.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slide" Target="slides/slide33.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slide" Target="slides/slide45.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3.xml"/><Relationship Id="rId3" Type="http://schemas.openxmlformats.org/officeDocument/2006/relationships/slideMaster" Target="slideMasters/slideMaster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8D75527-1052-40CF-90A7-805EC4F7728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782182B2-420A-475A-83CF-72C9A1964B5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91BB566-3845-4DC0-8CE2-DC15231A2062}" type="datetime1">
              <a:rPr lang="sv-SE" smtClean="0"/>
              <a:t>2023-03-13</a:t>
            </a:fld>
            <a:endParaRPr lang="sv-SE"/>
          </a:p>
        </p:txBody>
      </p:sp>
      <p:sp>
        <p:nvSpPr>
          <p:cNvPr id="4" name="Platshållare för sidfot 3">
            <a:extLst>
              <a:ext uri="{FF2B5EF4-FFF2-40B4-BE49-F238E27FC236}">
                <a16:creationId xmlns:a16="http://schemas.microsoft.com/office/drawing/2014/main" id="{3CFEBD13-AD79-4726-9C7A-9E5C531A1A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F00A28DF-4169-4B51-B8D3-AA9A5D6123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89A0780-C7EB-45E8-96EB-66D0986C42C0}" type="slidenum">
              <a:rPr lang="sv-SE" smtClean="0"/>
              <a:t>‹#›</a:t>
            </a:fld>
            <a:endParaRPr lang="sv-SE"/>
          </a:p>
        </p:txBody>
      </p:sp>
    </p:spTree>
    <p:extLst>
      <p:ext uri="{BB962C8B-B14F-4D97-AF65-F5344CB8AC3E}">
        <p14:creationId xmlns:p14="http://schemas.microsoft.com/office/powerpoint/2010/main" val="81033701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95FFDC-F934-4037-B505-500B08CD3B8C}" type="datetime1">
              <a:rPr lang="sv-SE" smtClean="0"/>
              <a:t>2023-03-13</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1086EF-3011-429C-976B-61D9CA3A2B54}" type="slidenum">
              <a:rPr lang="sv-SE" smtClean="0"/>
              <a:t>‹#›</a:t>
            </a:fld>
            <a:endParaRPr lang="sv-SE"/>
          </a:p>
        </p:txBody>
      </p:sp>
    </p:spTree>
    <p:extLst>
      <p:ext uri="{BB962C8B-B14F-4D97-AF65-F5344CB8AC3E}">
        <p14:creationId xmlns:p14="http://schemas.microsoft.com/office/powerpoint/2010/main" val="2079586871"/>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4.skatteverket.se/rattsligvagledning/28831.html?date=2022-01-01#section1-16"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10000"/>
              </a:lnSpc>
              <a:spcBef>
                <a:spcPts val="600"/>
              </a:spcBef>
              <a:spcAft>
                <a:spcPts val="30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Vi kommer prata om vad som är en skyddad personuppgift, vad det står i lagen, hur det ser ut i vår förvaltning</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Vi kommer också prata om vår rutin kring skyddade personuppgifter och slutligen vad behöver du tänka på och göra. </a:t>
            </a:r>
          </a:p>
          <a:p>
            <a:r>
              <a:rPr lang="sv-SE" dirty="0"/>
              <a:t>Den här informationen finns också under styrande dokument ”Socialförvaltningarnas rutin för hantering av skyddade personuppgifter”</a:t>
            </a:r>
          </a:p>
        </p:txBody>
      </p:sp>
      <p:sp>
        <p:nvSpPr>
          <p:cNvPr id="4" name="Platshållare för datum 3"/>
          <p:cNvSpPr>
            <a:spLocks noGrp="1"/>
          </p:cNvSpPr>
          <p:nvPr>
            <p:ph type="dt" idx="1"/>
          </p:nvPr>
        </p:nvSpPr>
        <p:spPr/>
        <p:txBody>
          <a:bodyPr/>
          <a:lstStyle/>
          <a:p>
            <a:fld id="{F995FFDC-F934-4037-B505-500B08CD3B8C}" type="datetime1">
              <a:rPr lang="sv-SE" smtClean="0"/>
              <a:t>2023-03-13</a:t>
            </a:fld>
            <a:endParaRPr lang="sv-SE" dirty="0"/>
          </a:p>
        </p:txBody>
      </p:sp>
      <p:sp>
        <p:nvSpPr>
          <p:cNvPr id="5" name="Platshållare för bildnummer 4"/>
          <p:cNvSpPr>
            <a:spLocks noGrp="1"/>
          </p:cNvSpPr>
          <p:nvPr>
            <p:ph type="sldNum" sz="quarter" idx="5"/>
          </p:nvPr>
        </p:nvSpPr>
        <p:spPr/>
        <p:txBody>
          <a:bodyPr/>
          <a:lstStyle/>
          <a:p>
            <a:fld id="{4B1086EF-3011-429C-976B-61D9CA3A2B54}" type="slidenum">
              <a:rPr lang="sv-SE" smtClean="0"/>
              <a:t>1</a:t>
            </a:fld>
            <a:endParaRPr lang="sv-SE" dirty="0"/>
          </a:p>
        </p:txBody>
      </p:sp>
    </p:spTree>
    <p:extLst>
      <p:ext uri="{BB962C8B-B14F-4D97-AF65-F5344CB8AC3E}">
        <p14:creationId xmlns:p14="http://schemas.microsoft.com/office/powerpoint/2010/main" val="39853460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dirty="0"/>
              <a:t>I januari 2022 hade </a:t>
            </a:r>
            <a:r>
              <a:rPr lang="sv-SE"/>
              <a:t>25 800 </a:t>
            </a:r>
            <a:r>
              <a:rPr lang="sv-SE" dirty="0"/>
              <a:t>personer skyddade personuppgifter varav 20 500 hade sekretessmarkering och 5 300 hade skyddad folkbokföring. Skatteverket försöker styra så att fler av dem som har skyddade p</a:t>
            </a:r>
            <a:r>
              <a:rPr lang="sv-SE"/>
              <a:t>ersonuppgifter ska ha skyddad folkbokföring. </a:t>
            </a:r>
          </a:p>
          <a:p>
            <a:pPr>
              <a:defRPr/>
            </a:pPr>
            <a:r>
              <a:rPr lang="sv-SE"/>
              <a:t>Det krävs alltid att den enskilde deltar till sitt eget skydd. Därför kan en person som bedöms vara i behov av skyddad folkbokföring, men inte anses att fullt ut leva upp till de kraven på egen delaktighet (avstå sociala medier osv), få sekretessmarkering. </a:t>
            </a:r>
            <a:endParaRPr lang="sv-SE">
              <a:cs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2023-03-13</a:t>
            </a:fld>
            <a:endParaRPr lang="sv-SE" dirty="0"/>
          </a:p>
        </p:txBody>
      </p:sp>
      <p:sp>
        <p:nvSpPr>
          <p:cNvPr id="5" name="Platshållare för bildnummer 4"/>
          <p:cNvSpPr>
            <a:spLocks noGrp="1"/>
          </p:cNvSpPr>
          <p:nvPr>
            <p:ph type="sldNum" sz="quarter" idx="5"/>
          </p:nvPr>
        </p:nvSpPr>
        <p:spPr/>
        <p:txBody>
          <a:bodyPr/>
          <a:lstStyle/>
          <a:p>
            <a:fld id="{4B1086EF-3011-429C-976B-61D9CA3A2B54}" type="slidenum">
              <a:rPr lang="sv-SE" smtClean="0"/>
              <a:t>14</a:t>
            </a:fld>
            <a:endParaRPr lang="sv-SE" dirty="0"/>
          </a:p>
        </p:txBody>
      </p:sp>
    </p:spTree>
    <p:extLst>
      <p:ext uri="{BB962C8B-B14F-4D97-AF65-F5344CB8AC3E}">
        <p14:creationId xmlns:p14="http://schemas.microsoft.com/office/powerpoint/2010/main" val="32443292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121212"/>
                </a:solidFill>
                <a:effectLst/>
                <a:latin typeface="Open Sans Regular"/>
              </a:rPr>
              <a:t>Vid en bedömning av om Skatteverket ska medge en person skyddad folkbokföring ska hänsyn tas till personens förmåga och övriga förutsättningar (</a:t>
            </a:r>
            <a:r>
              <a:rPr lang="sv-SE" b="0" i="0" u="none" strike="noStrike" dirty="0">
                <a:solidFill>
                  <a:srgbClr val="077EB5"/>
                </a:solidFill>
                <a:effectLst/>
                <a:latin typeface="Open Sans Regular"/>
                <a:hlinkClick r:id="rId3" tooltip="Folkbokföringslag (1991:481)"/>
              </a:rPr>
              <a:t>16 § första stycket FOL</a:t>
            </a:r>
            <a:r>
              <a:rPr lang="sv-SE" b="0" i="0" dirty="0">
                <a:solidFill>
                  <a:srgbClr val="121212"/>
                </a:solidFill>
                <a:effectLst/>
                <a:latin typeface="Open Sans Regular"/>
              </a:rPr>
              <a:t>). Vid prövningen av om skyddsåtgärden kan förväntas ge tillräckligt skydd måste Skatteverket beakta personens förmåga att leva med de krav som åtgärden medför.</a:t>
            </a:r>
            <a:br>
              <a:rPr lang="sv-SE" b="0" i="0" dirty="0">
                <a:solidFill>
                  <a:srgbClr val="121212"/>
                </a:solidFill>
                <a:effectLst/>
                <a:latin typeface="Open Sans Regular"/>
              </a:rPr>
            </a:br>
            <a:br>
              <a:rPr lang="sv-SE" b="0" i="0" dirty="0">
                <a:solidFill>
                  <a:srgbClr val="121212"/>
                </a:solidFill>
                <a:effectLst/>
                <a:latin typeface="Open Sans Regular"/>
              </a:rPr>
            </a:br>
            <a:r>
              <a:rPr lang="sv-SE" b="0" i="0" dirty="0">
                <a:solidFill>
                  <a:srgbClr val="121212"/>
                </a:solidFill>
                <a:effectLst/>
                <a:latin typeface="Open Sans Regular"/>
              </a:rPr>
              <a:t>En person som inte är beredd, eller som saknar förmåga att anpassa sig till vad som krävs för att skyddad folkbokföring ska få avsedd effekt, bör alltså inte medges denna skyddsåtgärd. Det är också nödvändigt att beakta förutsättningarna för familjemedlemmar och andra i personens närhet att respektera de inskränkningar som skyddet innebär (</a:t>
            </a:r>
            <a:r>
              <a:rPr lang="sv-SE" b="0" i="0" u="none" strike="noStrike" dirty="0">
                <a:solidFill>
                  <a:srgbClr val="077EB5"/>
                </a:solidFill>
                <a:effectLst/>
                <a:latin typeface="Open Sans Regular"/>
              </a:rPr>
              <a:t>prop. 2017/18:145 s. 129).</a:t>
            </a:r>
            <a:r>
              <a:rPr lang="sv-SE" dirty="0">
                <a:solidFill>
                  <a:srgbClr val="077EB5"/>
                </a:solidFill>
                <a:latin typeface="Open Sans Regular"/>
              </a:rPr>
              <a:t> </a:t>
            </a:r>
          </a:p>
          <a:p>
            <a:r>
              <a:rPr lang="sv-SE" dirty="0">
                <a:latin typeface="Open Sans Regular"/>
              </a:rPr>
              <a:t>Förmedlingsuppdrag är när posten </a:t>
            </a:r>
            <a:r>
              <a:rPr lang="sv-SE" dirty="0">
                <a:highlight>
                  <a:srgbClr val="FFFF00"/>
                </a:highlight>
                <a:latin typeface="Open Sans Regular"/>
              </a:rPr>
              <a:t>eftersänds via skatteverket</a:t>
            </a:r>
            <a:r>
              <a:rPr lang="sv-SE" dirty="0">
                <a:latin typeface="Open Sans Regular"/>
              </a:rPr>
              <a:t>.</a:t>
            </a:r>
          </a:p>
          <a:p>
            <a:r>
              <a:rPr lang="sv-SE" dirty="0">
                <a:solidFill>
                  <a:srgbClr val="000000"/>
                </a:solidFill>
                <a:latin typeface="Open Sans Regular"/>
                <a:ea typeface="Open Sans Regular"/>
                <a:cs typeface="Open Sans Regular"/>
              </a:rPr>
              <a:t>Den sista raden om att föräldrar och socialnämnd kan ansöka för barn kommer vi komma till i slutet av bildspelet när vi pratar om tvångslagstiftningen (se bild 31)</a:t>
            </a:r>
          </a:p>
          <a:p>
            <a:endParaRPr lang="sv-SE" dirty="0">
              <a:solidFill>
                <a:srgbClr val="077EB5"/>
              </a:solidFill>
              <a:latin typeface="Open Sans Regular"/>
              <a:ea typeface="Open Sans Regular"/>
              <a:cs typeface="Open Sans Regular"/>
            </a:endParaRPr>
          </a:p>
        </p:txBody>
      </p:sp>
      <p:sp>
        <p:nvSpPr>
          <p:cNvPr id="4" name="Platshållare för datum 3"/>
          <p:cNvSpPr>
            <a:spLocks noGrp="1"/>
          </p:cNvSpPr>
          <p:nvPr>
            <p:ph type="dt" idx="1"/>
          </p:nvPr>
        </p:nvSpPr>
        <p:spPr/>
        <p:txBody>
          <a:bodyPr/>
          <a:lstStyle/>
          <a:p>
            <a:fld id="{F995FFDC-F934-4037-B505-500B08CD3B8C}" type="datetime1">
              <a:rPr lang="sv-SE" smtClean="0"/>
              <a:t>2023-03-13</a:t>
            </a:fld>
            <a:endParaRPr lang="sv-SE" dirty="0"/>
          </a:p>
        </p:txBody>
      </p:sp>
      <p:sp>
        <p:nvSpPr>
          <p:cNvPr id="5" name="Platshållare för bildnummer 4"/>
          <p:cNvSpPr>
            <a:spLocks noGrp="1"/>
          </p:cNvSpPr>
          <p:nvPr>
            <p:ph type="sldNum" sz="quarter" idx="5"/>
          </p:nvPr>
        </p:nvSpPr>
        <p:spPr/>
        <p:txBody>
          <a:bodyPr/>
          <a:lstStyle/>
          <a:p>
            <a:fld id="{4B1086EF-3011-429C-976B-61D9CA3A2B54}" type="slidenum">
              <a:rPr lang="sv-SE" smtClean="0"/>
              <a:t>15</a:t>
            </a:fld>
            <a:endParaRPr lang="sv-SE" dirty="0"/>
          </a:p>
        </p:txBody>
      </p:sp>
    </p:spTree>
    <p:extLst>
      <p:ext uri="{BB962C8B-B14F-4D97-AF65-F5344CB8AC3E}">
        <p14:creationId xmlns:p14="http://schemas.microsoft.com/office/powerpoint/2010/main" val="9970990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dirty="0">
                <a:cs typeface="Arial"/>
              </a:rPr>
              <a:t>Vi ska inte veta vem som har fingerade personuppgifter. Skulle en person som beviljas ny identitet vara aktuell inom socialtjänsten ska personen avslutas och inga anteckningar göras om orsaken. Nytt eventuellt ärende öppnas på det socialkontor som den enskilda hör till efter identitetsuppgifterna bytts ut. Skulle en person börja prata om att hen har fingerade uppgifter ska hen omedelbart stoppas och informeras om skyldigheten att medverka till sitt skydd. Det får aldrig förekomma några anteckningar om att en person har fingerade uppgifter. </a:t>
            </a:r>
            <a:endParaRPr lang="en-US" dirty="0"/>
          </a:p>
          <a:p>
            <a:pPr>
              <a:defRPr/>
            </a:pPr>
            <a:r>
              <a:rPr lang="sv-SE">
                <a:cs typeface="Arial"/>
              </a:rPr>
              <a:t> </a:t>
            </a:r>
            <a:endParaRPr lang="sv-SE"/>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2023-03-13</a:t>
            </a:fld>
            <a:endParaRPr lang="sv-SE" dirty="0"/>
          </a:p>
        </p:txBody>
      </p:sp>
      <p:sp>
        <p:nvSpPr>
          <p:cNvPr id="5" name="Platshållare för bildnummer 4"/>
          <p:cNvSpPr>
            <a:spLocks noGrp="1"/>
          </p:cNvSpPr>
          <p:nvPr>
            <p:ph type="sldNum" sz="quarter" idx="5"/>
          </p:nvPr>
        </p:nvSpPr>
        <p:spPr/>
        <p:txBody>
          <a:bodyPr/>
          <a:lstStyle/>
          <a:p>
            <a:fld id="{4B1086EF-3011-429C-976B-61D9CA3A2B54}" type="slidenum">
              <a:rPr lang="sv-SE" smtClean="0"/>
              <a:t>16</a:t>
            </a:fld>
            <a:endParaRPr lang="sv-SE" dirty="0"/>
          </a:p>
        </p:txBody>
      </p:sp>
    </p:spTree>
    <p:extLst>
      <p:ext uri="{BB962C8B-B14F-4D97-AF65-F5344CB8AC3E}">
        <p14:creationId xmlns:p14="http://schemas.microsoft.com/office/powerpoint/2010/main" val="2182717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effectLst/>
                <a:cs typeface="Times New Roman" panose="02020603050405020304" pitchFamily="18" charset="0"/>
              </a:rPr>
              <a:t>Ett exempel på tillfälligt skydd kan vara en mamma som varit utsatt för våld som själv har valt att gömma sig hos en bekant. Detta finns dokumenterat i barnets akt. Pappan begär ut alla journalanteckningar och därmed adressen till gömstället.</a:t>
            </a:r>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2023-03-13</a:t>
            </a:fld>
            <a:endParaRPr lang="sv-SE" dirty="0"/>
          </a:p>
        </p:txBody>
      </p:sp>
      <p:sp>
        <p:nvSpPr>
          <p:cNvPr id="5" name="Platshållare för bildnummer 4"/>
          <p:cNvSpPr>
            <a:spLocks noGrp="1"/>
          </p:cNvSpPr>
          <p:nvPr>
            <p:ph type="sldNum" sz="quarter" idx="5"/>
          </p:nvPr>
        </p:nvSpPr>
        <p:spPr/>
        <p:txBody>
          <a:bodyPr/>
          <a:lstStyle/>
          <a:p>
            <a:fld id="{4B1086EF-3011-429C-976B-61D9CA3A2B54}" type="slidenum">
              <a:rPr lang="sv-SE" smtClean="0"/>
              <a:t>17</a:t>
            </a:fld>
            <a:endParaRPr lang="sv-SE" dirty="0"/>
          </a:p>
        </p:txBody>
      </p:sp>
    </p:spTree>
    <p:extLst>
      <p:ext uri="{BB962C8B-B14F-4D97-AF65-F5344CB8AC3E}">
        <p14:creationId xmlns:p14="http://schemas.microsoft.com/office/powerpoint/2010/main" val="2501493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200">
                <a:latin typeface="Times New Roman" panose="02020603050405020304" pitchFamily="18" charset="0"/>
                <a:cs typeface="Times New Roman" panose="02020603050405020304" pitchFamily="18" charset="0"/>
              </a:rPr>
              <a:t>Denna sida kan variera beroende på förvaltning.</a:t>
            </a:r>
            <a:endParaRPr lang="sv-SE" sz="1200" dirty="0">
              <a:latin typeface="Times New Roman" panose="02020603050405020304" pitchFamily="18" charset="0"/>
              <a:cs typeface="Times New Roman" panose="02020603050405020304" pitchFamily="18" charset="0"/>
            </a:endParaRPr>
          </a:p>
        </p:txBody>
      </p:sp>
      <p:sp>
        <p:nvSpPr>
          <p:cNvPr id="4" name="Platshållare för datum 3"/>
          <p:cNvSpPr>
            <a:spLocks noGrp="1"/>
          </p:cNvSpPr>
          <p:nvPr>
            <p:ph type="dt" idx="1"/>
          </p:nvPr>
        </p:nvSpPr>
        <p:spPr/>
        <p:txBody>
          <a:bodyPr/>
          <a:lstStyle/>
          <a:p>
            <a:fld id="{F995FFDC-F934-4037-B505-500B08CD3B8C}" type="datetime1">
              <a:rPr lang="sv-SE" smtClean="0"/>
              <a:t>2023-03-13</a:t>
            </a:fld>
            <a:endParaRPr lang="sv-SE" dirty="0"/>
          </a:p>
        </p:txBody>
      </p:sp>
      <p:sp>
        <p:nvSpPr>
          <p:cNvPr id="5" name="Platshållare för bildnummer 4"/>
          <p:cNvSpPr>
            <a:spLocks noGrp="1"/>
          </p:cNvSpPr>
          <p:nvPr>
            <p:ph type="sldNum" sz="quarter" idx="5"/>
          </p:nvPr>
        </p:nvSpPr>
        <p:spPr/>
        <p:txBody>
          <a:bodyPr/>
          <a:lstStyle/>
          <a:p>
            <a:fld id="{4B1086EF-3011-429C-976B-61D9CA3A2B54}" type="slidenum">
              <a:rPr lang="sv-SE" smtClean="0"/>
              <a:t>18</a:t>
            </a:fld>
            <a:endParaRPr lang="sv-SE" dirty="0"/>
          </a:p>
        </p:txBody>
      </p:sp>
    </p:spTree>
    <p:extLst>
      <p:ext uri="{BB962C8B-B14F-4D97-AF65-F5344CB8AC3E}">
        <p14:creationId xmlns:p14="http://schemas.microsoft.com/office/powerpoint/2010/main" val="10501723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Rutinen framtagen under 2022</a:t>
            </a:r>
          </a:p>
        </p:txBody>
      </p:sp>
      <p:sp>
        <p:nvSpPr>
          <p:cNvPr id="4" name="Platshållare för datum 3"/>
          <p:cNvSpPr>
            <a:spLocks noGrp="1"/>
          </p:cNvSpPr>
          <p:nvPr>
            <p:ph type="dt" idx="1"/>
          </p:nvPr>
        </p:nvSpPr>
        <p:spPr/>
        <p:txBody>
          <a:bodyPr/>
          <a:lstStyle/>
          <a:p>
            <a:fld id="{F995FFDC-F934-4037-B505-500B08CD3B8C}" type="datetime1">
              <a:rPr lang="sv-SE" smtClean="0"/>
              <a:t>2023-03-13</a:t>
            </a:fld>
            <a:endParaRPr lang="sv-SE" dirty="0"/>
          </a:p>
        </p:txBody>
      </p:sp>
      <p:sp>
        <p:nvSpPr>
          <p:cNvPr id="5" name="Platshållare för bildnummer 4"/>
          <p:cNvSpPr>
            <a:spLocks noGrp="1"/>
          </p:cNvSpPr>
          <p:nvPr>
            <p:ph type="sldNum" sz="quarter" idx="5"/>
          </p:nvPr>
        </p:nvSpPr>
        <p:spPr/>
        <p:txBody>
          <a:bodyPr/>
          <a:lstStyle/>
          <a:p>
            <a:fld id="{4B1086EF-3011-429C-976B-61D9CA3A2B54}" type="slidenum">
              <a:rPr lang="sv-SE" smtClean="0"/>
              <a:t>19</a:t>
            </a:fld>
            <a:endParaRPr lang="sv-SE" dirty="0"/>
          </a:p>
        </p:txBody>
      </p:sp>
    </p:spTree>
    <p:extLst>
      <p:ext uri="{BB962C8B-B14F-4D97-AF65-F5344CB8AC3E}">
        <p14:creationId xmlns:p14="http://schemas.microsoft.com/office/powerpoint/2010/main" val="1660625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Rutinen ”</a:t>
            </a:r>
            <a:r>
              <a:rPr lang="sv-SE" sz="1200" b="1" spc="-50" dirty="0">
                <a:effectLst/>
                <a:latin typeface="Arial" panose="020B0604020202020204" pitchFamily="34" charset="0"/>
                <a:ea typeface="Times New Roman" panose="02020603050405020304" pitchFamily="18" charset="0"/>
              </a:rPr>
              <a:t> Socialförvaltningarnas rutin för hantering av skyddade personuppgifter” </a:t>
            </a:r>
            <a:r>
              <a:rPr lang="sv-SE" sz="1200" b="0" spc="-50" dirty="0">
                <a:effectLst/>
                <a:latin typeface="Arial" panose="020B0604020202020204" pitchFamily="34" charset="0"/>
                <a:ea typeface="Times New Roman" panose="02020603050405020304" pitchFamily="18" charset="0"/>
              </a:rPr>
              <a:t>ligger i styrande dokument. </a:t>
            </a:r>
          </a:p>
          <a:p>
            <a:r>
              <a:rPr lang="sv-SE" sz="1200" spc="-50" dirty="0">
                <a:cs typeface="Arial"/>
              </a:rPr>
              <a:t>Vi kommer gå igenom rutinens upplägg och även titta lite extra på några punkter men i övrigt är rutinen upplagd så att man ska kunna följa ett ärende. </a:t>
            </a:r>
          </a:p>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2023-03-13</a:t>
            </a:fld>
            <a:endParaRPr lang="sv-SE" dirty="0"/>
          </a:p>
        </p:txBody>
      </p:sp>
      <p:sp>
        <p:nvSpPr>
          <p:cNvPr id="5" name="Platshållare för bildnummer 4"/>
          <p:cNvSpPr>
            <a:spLocks noGrp="1"/>
          </p:cNvSpPr>
          <p:nvPr>
            <p:ph type="sldNum" sz="quarter" idx="5"/>
          </p:nvPr>
        </p:nvSpPr>
        <p:spPr/>
        <p:txBody>
          <a:bodyPr/>
          <a:lstStyle/>
          <a:p>
            <a:fld id="{4B1086EF-3011-429C-976B-61D9CA3A2B54}" type="slidenum">
              <a:rPr lang="sv-SE" smtClean="0"/>
              <a:t>20</a:t>
            </a:fld>
            <a:endParaRPr lang="sv-SE" dirty="0"/>
          </a:p>
        </p:txBody>
      </p:sp>
    </p:spTree>
    <p:extLst>
      <p:ext uri="{BB962C8B-B14F-4D97-AF65-F5344CB8AC3E}">
        <p14:creationId xmlns:p14="http://schemas.microsoft.com/office/powerpoint/2010/main" val="2346071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spc="-50" dirty="0">
                <a:cs typeface="Arial"/>
              </a:rPr>
              <a:t>Med att ge information och att vara behjälplig menar vi att fånga upp personer som kan vara i behov av skydd och ge dem information, vägleda och intyga behovet. </a:t>
            </a:r>
          </a:p>
        </p:txBody>
      </p:sp>
      <p:sp>
        <p:nvSpPr>
          <p:cNvPr id="4" name="Platshållare för datum 3"/>
          <p:cNvSpPr>
            <a:spLocks noGrp="1"/>
          </p:cNvSpPr>
          <p:nvPr>
            <p:ph type="dt" idx="1"/>
          </p:nvPr>
        </p:nvSpPr>
        <p:spPr/>
        <p:txBody>
          <a:bodyPr/>
          <a:lstStyle/>
          <a:p>
            <a:fld id="{F995FFDC-F934-4037-B505-500B08CD3B8C}" type="datetime1">
              <a:rPr lang="sv-SE" smtClean="0"/>
              <a:t>2023-03-13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21</a:t>
            </a:fld>
            <a:endParaRPr lang="sv-SE"/>
          </a:p>
        </p:txBody>
      </p:sp>
    </p:spTree>
    <p:extLst>
      <p:ext uri="{BB962C8B-B14F-4D97-AF65-F5344CB8AC3E}">
        <p14:creationId xmlns:p14="http://schemas.microsoft.com/office/powerpoint/2010/main" val="729912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dirty="0">
                <a:cs typeface="Arial"/>
              </a:rPr>
              <a:t>Rutinens fem olika delar kan användas för att söka specifik information.</a:t>
            </a:r>
          </a:p>
          <a:p>
            <a:r>
              <a:rPr lang="sv-SE" dirty="0">
                <a:cs typeface="Arial"/>
              </a:rPr>
              <a:t>Vid situationer när rutinen inte täcker in en specifik fråga får en bedömning göras hur skyddet bäst kan tillgodoses utifrån tillämplig del av rutinen.</a:t>
            </a:r>
          </a:p>
          <a:p>
            <a:r>
              <a:rPr lang="sv-SE" dirty="0">
                <a:cs typeface="Arial"/>
              </a:rPr>
              <a:t>Rutinen ska läsas som ett komplement till övriga rutiner och handböcker. </a:t>
            </a:r>
          </a:p>
          <a:p>
            <a:r>
              <a:rPr lang="sv-SE" dirty="0">
                <a:cs typeface="Arial"/>
              </a:rPr>
              <a:t>Vid de fall texten endast avser skyddad folkbokföring alternativt sekretessmarkering framgår det utav rubriken.</a:t>
            </a:r>
          </a:p>
          <a:p>
            <a:pPr marL="0" indent="0">
              <a:buNone/>
            </a:pPr>
            <a:r>
              <a:rPr lang="sv-SE" dirty="0">
                <a:highlight>
                  <a:srgbClr val="FFFF00"/>
                </a:highlight>
                <a:cs typeface="Arial"/>
              </a:rPr>
              <a:t> </a:t>
            </a:r>
          </a:p>
          <a:p>
            <a:endParaRPr lang="en-US" dirty="0"/>
          </a:p>
        </p:txBody>
      </p:sp>
      <p:sp>
        <p:nvSpPr>
          <p:cNvPr id="4" name="Date Placeholder 3"/>
          <p:cNvSpPr>
            <a:spLocks noGrp="1"/>
          </p:cNvSpPr>
          <p:nvPr>
            <p:ph type="dt" idx="1"/>
          </p:nvPr>
        </p:nvSpPr>
        <p:spPr/>
        <p:txBody>
          <a:bodyPr/>
          <a:lstStyle/>
          <a:p>
            <a:fld id="{F995FFDC-F934-4037-B505-500B08CD3B8C}" type="datetime1">
              <a:rPr lang="sv-SE" smtClean="0"/>
              <a:t>2023-03-13</a:t>
            </a:fld>
            <a:endParaRPr lang="sv-SE" dirty="0"/>
          </a:p>
        </p:txBody>
      </p:sp>
      <p:sp>
        <p:nvSpPr>
          <p:cNvPr id="5" name="Slide Number Placeholder 4"/>
          <p:cNvSpPr>
            <a:spLocks noGrp="1"/>
          </p:cNvSpPr>
          <p:nvPr>
            <p:ph type="sldNum" sz="quarter" idx="5"/>
          </p:nvPr>
        </p:nvSpPr>
        <p:spPr/>
        <p:txBody>
          <a:bodyPr/>
          <a:lstStyle/>
          <a:p>
            <a:fld id="{4B1086EF-3011-429C-976B-61D9CA3A2B54}" type="slidenum">
              <a:rPr lang="sv-SE" smtClean="0"/>
              <a:t>22</a:t>
            </a:fld>
            <a:endParaRPr lang="sv-SE" dirty="0"/>
          </a:p>
        </p:txBody>
      </p:sp>
    </p:spTree>
    <p:extLst>
      <p:ext uri="{BB962C8B-B14F-4D97-AF65-F5344CB8AC3E}">
        <p14:creationId xmlns:p14="http://schemas.microsoft.com/office/powerpoint/2010/main" val="206705091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lang="sv-SE" dirty="0"/>
              <a:t>Innan vi går igenom de fem delarna så finns det några konkreta saker att tänka på: </a:t>
            </a:r>
          </a:p>
        </p:txBody>
      </p:sp>
      <p:sp>
        <p:nvSpPr>
          <p:cNvPr id="4" name="Platshållare för datum 3"/>
          <p:cNvSpPr>
            <a:spLocks noGrp="1"/>
          </p:cNvSpPr>
          <p:nvPr>
            <p:ph type="dt" idx="1"/>
          </p:nvPr>
        </p:nvSpPr>
        <p:spPr/>
        <p:txBody>
          <a:bodyPr/>
          <a:lstStyle/>
          <a:p>
            <a:fld id="{F995FFDC-F934-4037-B505-500B08CD3B8C}" type="datetime1">
              <a:rPr lang="sv-SE" smtClean="0"/>
              <a:t>2023-03-13</a:t>
            </a:fld>
            <a:endParaRPr lang="sv-SE" dirty="0"/>
          </a:p>
        </p:txBody>
      </p:sp>
      <p:sp>
        <p:nvSpPr>
          <p:cNvPr id="5" name="Platshållare för bildnummer 4"/>
          <p:cNvSpPr>
            <a:spLocks noGrp="1"/>
          </p:cNvSpPr>
          <p:nvPr>
            <p:ph type="sldNum" sz="quarter" idx="5"/>
          </p:nvPr>
        </p:nvSpPr>
        <p:spPr/>
        <p:txBody>
          <a:bodyPr/>
          <a:lstStyle/>
          <a:p>
            <a:fld id="{4B1086EF-3011-429C-976B-61D9CA3A2B54}" type="slidenum">
              <a:rPr lang="sv-SE" smtClean="0"/>
              <a:t>23</a:t>
            </a:fld>
            <a:endParaRPr lang="sv-SE" dirty="0"/>
          </a:p>
        </p:txBody>
      </p:sp>
    </p:spTree>
    <p:extLst>
      <p:ext uri="{BB962C8B-B14F-4D97-AF65-F5344CB8AC3E}">
        <p14:creationId xmlns:p14="http://schemas.microsoft.com/office/powerpoint/2010/main" val="32068662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2023-03-13</a:t>
            </a:fld>
            <a:endParaRPr lang="sv-SE" dirty="0"/>
          </a:p>
        </p:txBody>
      </p:sp>
      <p:sp>
        <p:nvSpPr>
          <p:cNvPr id="5" name="Platshållare för bildnummer 4"/>
          <p:cNvSpPr>
            <a:spLocks noGrp="1"/>
          </p:cNvSpPr>
          <p:nvPr>
            <p:ph type="sldNum" sz="quarter" idx="5"/>
          </p:nvPr>
        </p:nvSpPr>
        <p:spPr/>
        <p:txBody>
          <a:bodyPr/>
          <a:lstStyle/>
          <a:p>
            <a:fld id="{4B1086EF-3011-429C-976B-61D9CA3A2B54}" type="slidenum">
              <a:rPr lang="sv-SE" smtClean="0"/>
              <a:t>4</a:t>
            </a:fld>
            <a:endParaRPr lang="sv-SE" dirty="0"/>
          </a:p>
        </p:txBody>
      </p:sp>
    </p:spTree>
    <p:extLst>
      <p:ext uri="{BB962C8B-B14F-4D97-AF65-F5344CB8AC3E}">
        <p14:creationId xmlns:p14="http://schemas.microsoft.com/office/powerpoint/2010/main" val="14112631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dirty="0"/>
              <a:t>Denna del gick vi igenom i början, då gick vi igenom skillnaden på </a:t>
            </a:r>
            <a:r>
              <a:rPr lang="sv-SE" sz="1200" b="0" dirty="0"/>
              <a:t>personuppgifter och personliga förhållanden och vad sekretess är. Sedan gick vi igenom de tre typerna av skyddade personuppgifter, så som </a:t>
            </a:r>
            <a:r>
              <a:rPr lang="sv-SE" b="0" dirty="0">
                <a:latin typeface="+mj-lt"/>
              </a:rPr>
              <a:t>Sekretessmarkering,</a:t>
            </a:r>
            <a:r>
              <a:rPr lang="sv-SE" b="0" dirty="0">
                <a:solidFill>
                  <a:schemeClr val="tx1"/>
                </a:solidFill>
                <a:latin typeface="+mj-lt"/>
              </a:rPr>
              <a:t> Skyddad folkbokföring  och </a:t>
            </a:r>
            <a:r>
              <a:rPr lang="sv-SE" b="0" dirty="0">
                <a:latin typeface="+mj-lt"/>
              </a:rPr>
              <a:t>Fingerade personuppgifter. Samt vilka </a:t>
            </a:r>
            <a:r>
              <a:rPr lang="sv-SE" b="0" dirty="0"/>
              <a:t>Interna skydd vi har  i Göteborgs Stad</a:t>
            </a:r>
          </a:p>
        </p:txBody>
      </p:sp>
      <p:sp>
        <p:nvSpPr>
          <p:cNvPr id="4" name="Platshållare för datum 3"/>
          <p:cNvSpPr>
            <a:spLocks noGrp="1"/>
          </p:cNvSpPr>
          <p:nvPr>
            <p:ph type="dt" idx="1"/>
          </p:nvPr>
        </p:nvSpPr>
        <p:spPr/>
        <p:txBody>
          <a:bodyPr/>
          <a:lstStyle/>
          <a:p>
            <a:fld id="{F995FFDC-F934-4037-B505-500B08CD3B8C}" type="datetime1">
              <a:rPr lang="sv-SE" smtClean="0"/>
              <a:t>2023-03-13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24</a:t>
            </a:fld>
            <a:endParaRPr lang="sv-SE"/>
          </a:p>
        </p:txBody>
      </p:sp>
    </p:spTree>
    <p:extLst>
      <p:ext uri="{BB962C8B-B14F-4D97-AF65-F5344CB8AC3E}">
        <p14:creationId xmlns:p14="http://schemas.microsoft.com/office/powerpoint/2010/main" val="372515493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Beskrivs i del 2</a:t>
            </a:r>
          </a:p>
        </p:txBody>
      </p:sp>
      <p:sp>
        <p:nvSpPr>
          <p:cNvPr id="4" name="Platshållare för datum 3"/>
          <p:cNvSpPr>
            <a:spLocks noGrp="1"/>
          </p:cNvSpPr>
          <p:nvPr>
            <p:ph type="dt" idx="1"/>
          </p:nvPr>
        </p:nvSpPr>
        <p:spPr/>
        <p:txBody>
          <a:bodyPr/>
          <a:lstStyle/>
          <a:p>
            <a:fld id="{F995FFDC-F934-4037-B505-500B08CD3B8C}" type="datetime1">
              <a:rPr lang="sv-SE" smtClean="0"/>
              <a:t>2023-03-13</a:t>
            </a:fld>
            <a:endParaRPr lang="sv-SE" dirty="0"/>
          </a:p>
        </p:txBody>
      </p:sp>
      <p:sp>
        <p:nvSpPr>
          <p:cNvPr id="5" name="Platshållare för bildnummer 4"/>
          <p:cNvSpPr>
            <a:spLocks noGrp="1"/>
          </p:cNvSpPr>
          <p:nvPr>
            <p:ph type="sldNum" sz="quarter" idx="5"/>
          </p:nvPr>
        </p:nvSpPr>
        <p:spPr/>
        <p:txBody>
          <a:bodyPr/>
          <a:lstStyle/>
          <a:p>
            <a:fld id="{4B1086EF-3011-429C-976B-61D9CA3A2B54}" type="slidenum">
              <a:rPr lang="sv-SE" smtClean="0"/>
              <a:t>26</a:t>
            </a:fld>
            <a:endParaRPr lang="sv-SE" dirty="0"/>
          </a:p>
        </p:txBody>
      </p:sp>
    </p:spTree>
    <p:extLst>
      <p:ext uri="{BB962C8B-B14F-4D97-AF65-F5344CB8AC3E}">
        <p14:creationId xmlns:p14="http://schemas.microsoft.com/office/powerpoint/2010/main" val="3692177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latin typeface="Calibri"/>
                <a:cs typeface="Calibri"/>
              </a:rPr>
              <a:t>Beskrivs</a:t>
            </a:r>
            <a:r>
              <a:rPr lang="en-US">
                <a:latin typeface="Calibri"/>
                <a:cs typeface="Calibri"/>
              </a:rPr>
              <a:t> i </a:t>
            </a:r>
            <a:r>
              <a:rPr lang="en-US" dirty="0">
                <a:latin typeface="Calibri"/>
                <a:cs typeface="Calibri"/>
              </a:rPr>
              <a:t>del 2.</a:t>
            </a:r>
          </a:p>
          <a:p>
            <a:r>
              <a:rPr lang="en-US" dirty="0">
                <a:latin typeface="Calibri"/>
                <a:cs typeface="Calibri"/>
              </a:rPr>
              <a:t>Den </a:t>
            </a:r>
            <a:r>
              <a:rPr lang="en-US" dirty="0" err="1">
                <a:latin typeface="Calibri"/>
                <a:cs typeface="Calibri"/>
              </a:rPr>
              <a:t>enskilda</a:t>
            </a:r>
            <a:r>
              <a:rPr lang="en-US" dirty="0">
                <a:latin typeface="Calibri"/>
                <a:cs typeface="Calibri"/>
              </a:rPr>
              <a:t> </a:t>
            </a:r>
            <a:r>
              <a:rPr lang="en-US" dirty="0" err="1">
                <a:latin typeface="Calibri"/>
                <a:cs typeface="Calibri"/>
              </a:rPr>
              <a:t>förväntas</a:t>
            </a:r>
            <a:r>
              <a:rPr lang="en-US" dirty="0">
                <a:latin typeface="Calibri"/>
                <a:cs typeface="Calibri"/>
              </a:rPr>
              <a:t> </a:t>
            </a:r>
            <a:r>
              <a:rPr lang="en-US" dirty="0" err="1">
                <a:latin typeface="Calibri"/>
                <a:cs typeface="Calibri"/>
              </a:rPr>
              <a:t>samarbeta</a:t>
            </a:r>
            <a:r>
              <a:rPr lang="en-US" dirty="0">
                <a:latin typeface="Calibri"/>
                <a:cs typeface="Calibri"/>
              </a:rPr>
              <a:t> och </a:t>
            </a:r>
            <a:r>
              <a:rPr lang="en-US" dirty="0" err="1">
                <a:latin typeface="Calibri"/>
                <a:cs typeface="Calibri"/>
              </a:rPr>
              <a:t>lämna</a:t>
            </a:r>
            <a:r>
              <a:rPr lang="en-US" dirty="0">
                <a:latin typeface="Calibri"/>
                <a:cs typeface="Calibri"/>
              </a:rPr>
              <a:t> de </a:t>
            </a:r>
            <a:r>
              <a:rPr lang="en-US" dirty="0" err="1">
                <a:latin typeface="Calibri"/>
                <a:cs typeface="Calibri"/>
              </a:rPr>
              <a:t>uppgifter</a:t>
            </a:r>
            <a:r>
              <a:rPr lang="en-US" dirty="0">
                <a:latin typeface="Calibri"/>
                <a:cs typeface="Calibri"/>
              </a:rPr>
              <a:t> </a:t>
            </a:r>
            <a:r>
              <a:rPr lang="en-US" dirty="0" err="1">
                <a:latin typeface="Calibri"/>
                <a:cs typeface="Calibri"/>
              </a:rPr>
              <a:t>som</a:t>
            </a:r>
            <a:r>
              <a:rPr lang="en-US" dirty="0">
                <a:latin typeface="Calibri"/>
                <a:cs typeface="Calibri"/>
              </a:rPr>
              <a:t> </a:t>
            </a:r>
            <a:r>
              <a:rPr lang="en-US" dirty="0" err="1">
                <a:latin typeface="Calibri"/>
                <a:cs typeface="Calibri"/>
              </a:rPr>
              <a:t>behövs</a:t>
            </a:r>
            <a:r>
              <a:rPr lang="en-US" dirty="0">
                <a:latin typeface="Calibri"/>
                <a:cs typeface="Calibri"/>
              </a:rPr>
              <a:t> </a:t>
            </a:r>
            <a:r>
              <a:rPr lang="en-US" dirty="0" err="1">
                <a:latin typeface="Calibri"/>
                <a:cs typeface="Calibri"/>
              </a:rPr>
              <a:t>för</a:t>
            </a:r>
            <a:r>
              <a:rPr lang="en-US" dirty="0">
                <a:latin typeface="Calibri"/>
                <a:cs typeface="Calibri"/>
              </a:rPr>
              <a:t> </a:t>
            </a:r>
            <a:r>
              <a:rPr lang="en-US" dirty="0" err="1">
                <a:latin typeface="Calibri"/>
                <a:cs typeface="Calibri"/>
              </a:rPr>
              <a:t>att</a:t>
            </a:r>
            <a:r>
              <a:rPr lang="en-US" dirty="0">
                <a:latin typeface="Calibri"/>
                <a:cs typeface="Calibri"/>
              </a:rPr>
              <a:t> </a:t>
            </a:r>
            <a:r>
              <a:rPr lang="en-US" dirty="0" err="1">
                <a:latin typeface="Calibri"/>
                <a:cs typeface="Calibri"/>
              </a:rPr>
              <a:t>säkerställa</a:t>
            </a:r>
            <a:r>
              <a:rPr lang="en-US" dirty="0">
                <a:latin typeface="Calibri"/>
                <a:cs typeface="Calibri"/>
              </a:rPr>
              <a:t> </a:t>
            </a:r>
            <a:r>
              <a:rPr lang="en-US" dirty="0" err="1">
                <a:latin typeface="Calibri"/>
                <a:cs typeface="Calibri"/>
              </a:rPr>
              <a:t>skyddet</a:t>
            </a:r>
            <a:r>
              <a:rPr lang="en-US" dirty="0">
                <a:latin typeface="Calibri"/>
                <a:cs typeface="Calibri"/>
              </a:rPr>
              <a:t>. </a:t>
            </a:r>
          </a:p>
        </p:txBody>
      </p:sp>
      <p:sp>
        <p:nvSpPr>
          <p:cNvPr id="4" name="Date Placeholder 3"/>
          <p:cNvSpPr>
            <a:spLocks noGrp="1"/>
          </p:cNvSpPr>
          <p:nvPr>
            <p:ph type="dt" idx="1"/>
          </p:nvPr>
        </p:nvSpPr>
        <p:spPr/>
        <p:txBody>
          <a:bodyPr/>
          <a:lstStyle/>
          <a:p>
            <a:fld id="{F995FFDC-F934-4037-B505-500B08CD3B8C}" type="datetime1">
              <a:rPr lang="sv-SE" smtClean="0"/>
              <a:t>2023-03-13</a:t>
            </a:fld>
            <a:endParaRPr lang="sv-SE" dirty="0"/>
          </a:p>
        </p:txBody>
      </p:sp>
      <p:sp>
        <p:nvSpPr>
          <p:cNvPr id="5" name="Slide Number Placeholder 4"/>
          <p:cNvSpPr>
            <a:spLocks noGrp="1"/>
          </p:cNvSpPr>
          <p:nvPr>
            <p:ph type="sldNum" sz="quarter" idx="5"/>
          </p:nvPr>
        </p:nvSpPr>
        <p:spPr/>
        <p:txBody>
          <a:bodyPr/>
          <a:lstStyle/>
          <a:p>
            <a:fld id="{4B1086EF-3011-429C-976B-61D9CA3A2B54}" type="slidenum">
              <a:rPr lang="sv-SE" smtClean="0"/>
              <a:t>27</a:t>
            </a:fld>
            <a:endParaRPr lang="sv-SE" dirty="0"/>
          </a:p>
        </p:txBody>
      </p:sp>
    </p:spTree>
    <p:extLst>
      <p:ext uri="{BB962C8B-B14F-4D97-AF65-F5344CB8AC3E}">
        <p14:creationId xmlns:p14="http://schemas.microsoft.com/office/powerpoint/2010/main" val="8960507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buNone/>
            </a:pPr>
            <a:r>
              <a:rPr lang="sv-SE" dirty="0"/>
              <a:t>Beskrivs i del 2.</a:t>
            </a:r>
          </a:p>
          <a:p>
            <a:pPr marL="228600" indent="-228600">
              <a:buAutoNum type="arabicParenR"/>
            </a:pPr>
            <a:r>
              <a:rPr lang="sv-SE" dirty="0"/>
              <a:t>Innan en uppgift begärs in - överväg om uppgiften är nödvändig för att kunna ta beslut.</a:t>
            </a:r>
          </a:p>
          <a:p>
            <a:pPr marL="228600" indent="-228600">
              <a:buAutoNum type="arabicParenR"/>
            </a:pPr>
            <a:r>
              <a:rPr lang="sv-SE" dirty="0"/>
              <a:t>Var sparsam med förklaringar till varför begäran görs.</a:t>
            </a:r>
          </a:p>
          <a:p>
            <a:pPr marL="228600" indent="-228600">
              <a:buAutoNum type="arabicParenR"/>
            </a:pPr>
            <a:r>
              <a:rPr lang="sv-SE" dirty="0"/>
              <a:t>Om möjligt gör muntlig begäran för att undvika att fler än nödvändigt ta del av begäran såsom receptionister och annan administrativ personal. </a:t>
            </a:r>
          </a:p>
          <a:p>
            <a:pPr marL="228600" indent="-228600">
              <a:buAutoNum type="arabicParenR"/>
            </a:pPr>
            <a:r>
              <a:rPr lang="sv-SE" dirty="0"/>
              <a:t>Genom att förtydliga på innerkuvertet att det innehåller en begäran om uppgifter på en person med skyddad folkbokföring överlämnar vi ansvaret till svaranden att hantera begäran utan att innehållet sprids i onödan.</a:t>
            </a:r>
          </a:p>
          <a:p>
            <a:pPr marL="228600" indent="-228600">
              <a:buAutoNum type="arabicParenR"/>
            </a:pPr>
            <a:endParaRPr lang="sv-SE" dirty="0"/>
          </a:p>
          <a:p>
            <a:pPr marL="0" indent="0">
              <a:buNone/>
            </a:pPr>
            <a:r>
              <a:rPr lang="sv-SE" dirty="0"/>
              <a:t>Begäran om uppgifter hanteras som vanligt, det vill säga nogsam kontroll av hänvisat lagrum och därefter nogsam kontroll av sekretess enligt OSL</a:t>
            </a:r>
          </a:p>
          <a:p>
            <a:pPr marL="0" indent="0">
              <a:buNone/>
            </a:pPr>
            <a:endParaRPr lang="sv-SE" dirty="0"/>
          </a:p>
          <a:p>
            <a:pPr marL="0" indent="0">
              <a:buNone/>
            </a:pPr>
            <a:r>
              <a:rPr lang="sv-SE" dirty="0"/>
              <a:t> </a:t>
            </a:r>
          </a:p>
        </p:txBody>
      </p:sp>
      <p:sp>
        <p:nvSpPr>
          <p:cNvPr id="4" name="Platshållare för datum 3"/>
          <p:cNvSpPr>
            <a:spLocks noGrp="1"/>
          </p:cNvSpPr>
          <p:nvPr>
            <p:ph type="dt" idx="1"/>
          </p:nvPr>
        </p:nvSpPr>
        <p:spPr/>
        <p:txBody>
          <a:bodyPr/>
          <a:lstStyle/>
          <a:p>
            <a:fld id="{F995FFDC-F934-4037-B505-500B08CD3B8C}" type="datetime1">
              <a:rPr lang="sv-SE" smtClean="0"/>
              <a:t>2023-03-13</a:t>
            </a:fld>
            <a:endParaRPr lang="sv-SE" dirty="0"/>
          </a:p>
        </p:txBody>
      </p:sp>
      <p:sp>
        <p:nvSpPr>
          <p:cNvPr id="5" name="Platshållare för bildnummer 4"/>
          <p:cNvSpPr>
            <a:spLocks noGrp="1"/>
          </p:cNvSpPr>
          <p:nvPr>
            <p:ph type="sldNum" sz="quarter" idx="5"/>
          </p:nvPr>
        </p:nvSpPr>
        <p:spPr/>
        <p:txBody>
          <a:bodyPr/>
          <a:lstStyle/>
          <a:p>
            <a:fld id="{4B1086EF-3011-429C-976B-61D9CA3A2B54}" type="slidenum">
              <a:rPr lang="sv-SE" smtClean="0"/>
              <a:t>28</a:t>
            </a:fld>
            <a:endParaRPr lang="sv-SE" dirty="0"/>
          </a:p>
        </p:txBody>
      </p:sp>
    </p:spTree>
    <p:extLst>
      <p:ext uri="{BB962C8B-B14F-4D97-AF65-F5344CB8AC3E}">
        <p14:creationId xmlns:p14="http://schemas.microsoft.com/office/powerpoint/2010/main" val="6218430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Beskrivs i del 2 men bör tillämpas även av utförare som skriver journal.</a:t>
            </a:r>
          </a:p>
        </p:txBody>
      </p:sp>
      <p:sp>
        <p:nvSpPr>
          <p:cNvPr id="4" name="Platshållare för datum 3"/>
          <p:cNvSpPr>
            <a:spLocks noGrp="1"/>
          </p:cNvSpPr>
          <p:nvPr>
            <p:ph type="dt" idx="1"/>
          </p:nvPr>
        </p:nvSpPr>
        <p:spPr/>
        <p:txBody>
          <a:bodyPr/>
          <a:lstStyle/>
          <a:p>
            <a:fld id="{F995FFDC-F934-4037-B505-500B08CD3B8C}" type="datetime1">
              <a:rPr lang="sv-SE" smtClean="0"/>
              <a:t>2023-03-13</a:t>
            </a:fld>
            <a:endParaRPr lang="sv-SE" dirty="0"/>
          </a:p>
        </p:txBody>
      </p:sp>
      <p:sp>
        <p:nvSpPr>
          <p:cNvPr id="5" name="Platshållare för bildnummer 4"/>
          <p:cNvSpPr>
            <a:spLocks noGrp="1"/>
          </p:cNvSpPr>
          <p:nvPr>
            <p:ph type="sldNum" sz="quarter" idx="5"/>
          </p:nvPr>
        </p:nvSpPr>
        <p:spPr/>
        <p:txBody>
          <a:bodyPr/>
          <a:lstStyle/>
          <a:p>
            <a:fld id="{4B1086EF-3011-429C-976B-61D9CA3A2B54}" type="slidenum">
              <a:rPr lang="sv-SE" smtClean="0"/>
              <a:t>29</a:t>
            </a:fld>
            <a:endParaRPr lang="sv-SE" dirty="0"/>
          </a:p>
        </p:txBody>
      </p:sp>
    </p:spTree>
    <p:extLst>
      <p:ext uri="{BB962C8B-B14F-4D97-AF65-F5344CB8AC3E}">
        <p14:creationId xmlns:p14="http://schemas.microsoft.com/office/powerpoint/2010/main" val="41947652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2023-03-13</a:t>
            </a:fld>
            <a:endParaRPr lang="sv-SE" dirty="0"/>
          </a:p>
        </p:txBody>
      </p:sp>
      <p:sp>
        <p:nvSpPr>
          <p:cNvPr id="5" name="Platshållare för bildnummer 4"/>
          <p:cNvSpPr>
            <a:spLocks noGrp="1"/>
          </p:cNvSpPr>
          <p:nvPr>
            <p:ph type="sldNum" sz="quarter" idx="5"/>
          </p:nvPr>
        </p:nvSpPr>
        <p:spPr/>
        <p:txBody>
          <a:bodyPr/>
          <a:lstStyle/>
          <a:p>
            <a:fld id="{4B1086EF-3011-429C-976B-61D9CA3A2B54}" type="slidenum">
              <a:rPr lang="sv-SE" smtClean="0"/>
              <a:t>30</a:t>
            </a:fld>
            <a:endParaRPr lang="sv-SE" dirty="0"/>
          </a:p>
        </p:txBody>
      </p:sp>
    </p:spTree>
    <p:extLst>
      <p:ext uri="{BB962C8B-B14F-4D97-AF65-F5344CB8AC3E}">
        <p14:creationId xmlns:p14="http://schemas.microsoft.com/office/powerpoint/2010/main" val="23888278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Del 2 rör handläggning, dokumentation och administration, del 3 rör mer praktiskt utförande av insatser. </a:t>
            </a:r>
          </a:p>
        </p:txBody>
      </p:sp>
      <p:sp>
        <p:nvSpPr>
          <p:cNvPr id="4" name="Platshållare för datum 3"/>
          <p:cNvSpPr>
            <a:spLocks noGrp="1"/>
          </p:cNvSpPr>
          <p:nvPr>
            <p:ph type="dt" idx="1"/>
          </p:nvPr>
        </p:nvSpPr>
        <p:spPr/>
        <p:txBody>
          <a:bodyPr/>
          <a:lstStyle/>
          <a:p>
            <a:fld id="{F995FFDC-F934-4037-B505-500B08CD3B8C}" type="datetime1">
              <a:rPr lang="sv-SE" smtClean="0"/>
              <a:t>2023-03-13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31</a:t>
            </a:fld>
            <a:endParaRPr lang="sv-SE"/>
          </a:p>
        </p:txBody>
      </p:sp>
    </p:spTree>
    <p:extLst>
      <p:ext uri="{BB962C8B-B14F-4D97-AF65-F5344CB8AC3E}">
        <p14:creationId xmlns:p14="http://schemas.microsoft.com/office/powerpoint/2010/main" val="35146976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Beskrivs i både del 2 och 3.    </a:t>
            </a:r>
          </a:p>
          <a:p>
            <a:r>
              <a:rPr lang="sv-SE" dirty="0"/>
              <a:t>Om personen inte vill uppge sin korrekta adress och vi inte behöver den mer än för att bekräfta behörigheten, så kan vi ringa Skatteverket som muntligen kan bekräfta att personen bor i området. </a:t>
            </a:r>
          </a:p>
          <a:p>
            <a:endParaRPr lang="sv-SE" dirty="0">
              <a:cs typeface="Arial"/>
            </a:endParaRPr>
          </a:p>
          <a:p>
            <a:r>
              <a:rPr lang="sv-SE" dirty="0"/>
              <a:t>Eftersom det händer att personer ringer och låtsas vara någon annan så ska man alltid </a:t>
            </a:r>
            <a:r>
              <a:rPr lang="sv-SE" b="1" dirty="0"/>
              <a:t>motringa</a:t>
            </a:r>
            <a:r>
              <a:rPr lang="sv-SE" dirty="0"/>
              <a:t> eller använda kodord. Att ringa tillbaka (motringa) innebär att du ringer upp personen på det telefonnummer du har sen tidigare så säkerställer du att det är rätt person du talar med</a:t>
            </a:r>
            <a:r>
              <a:rPr lang="sv-SE"/>
              <a:t>. </a:t>
            </a:r>
          </a:p>
          <a:p>
            <a:r>
              <a:rPr lang="sv-SE"/>
              <a:t>Samtycket kan gälla en person som har ett syskon eller annan släkting med väldigt lik röst. Tänk också på att ett samtycke inte innebär att man kan diskutera den enskildes situation.</a:t>
            </a:r>
            <a:endParaRPr lang="sv-SE">
              <a:cs typeface="Arial"/>
            </a:endParaRPr>
          </a:p>
          <a:p>
            <a:r>
              <a:rPr lang="sv-SE"/>
              <a:t>I </a:t>
            </a:r>
            <a:r>
              <a:rPr lang="sv-SE" dirty="0"/>
              <a:t>Treserva kan samtycke registreras i ärendemodulen. Instruktioner finns i Ugglan i form av lathund. Skanna in det underskrivna samtycket. </a:t>
            </a:r>
          </a:p>
        </p:txBody>
      </p:sp>
      <p:sp>
        <p:nvSpPr>
          <p:cNvPr id="4" name="Platshållare för datum 3"/>
          <p:cNvSpPr>
            <a:spLocks noGrp="1"/>
          </p:cNvSpPr>
          <p:nvPr>
            <p:ph type="dt" idx="1"/>
          </p:nvPr>
        </p:nvSpPr>
        <p:spPr/>
        <p:txBody>
          <a:bodyPr/>
          <a:lstStyle/>
          <a:p>
            <a:fld id="{F995FFDC-F934-4037-B505-500B08CD3B8C}" type="datetime1">
              <a:rPr lang="sv-SE" smtClean="0"/>
              <a:t>2023-03-13</a:t>
            </a:fld>
            <a:endParaRPr lang="sv-SE" dirty="0"/>
          </a:p>
        </p:txBody>
      </p:sp>
      <p:sp>
        <p:nvSpPr>
          <p:cNvPr id="5" name="Platshållare för bildnummer 4"/>
          <p:cNvSpPr>
            <a:spLocks noGrp="1"/>
          </p:cNvSpPr>
          <p:nvPr>
            <p:ph type="sldNum" sz="quarter" idx="5"/>
          </p:nvPr>
        </p:nvSpPr>
        <p:spPr/>
        <p:txBody>
          <a:bodyPr/>
          <a:lstStyle/>
          <a:p>
            <a:fld id="{4B1086EF-3011-429C-976B-61D9CA3A2B54}" type="slidenum">
              <a:rPr lang="sv-SE" smtClean="0"/>
              <a:t>32</a:t>
            </a:fld>
            <a:endParaRPr lang="sv-SE" dirty="0"/>
          </a:p>
        </p:txBody>
      </p:sp>
    </p:spTree>
    <p:extLst>
      <p:ext uri="{BB962C8B-B14F-4D97-AF65-F5344CB8AC3E}">
        <p14:creationId xmlns:p14="http://schemas.microsoft.com/office/powerpoint/2010/main" val="189654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Beskrivs i del 2 och 3.</a:t>
            </a:r>
          </a:p>
        </p:txBody>
      </p:sp>
      <p:sp>
        <p:nvSpPr>
          <p:cNvPr id="4" name="Platshållare för datum 3"/>
          <p:cNvSpPr>
            <a:spLocks noGrp="1"/>
          </p:cNvSpPr>
          <p:nvPr>
            <p:ph type="dt" idx="1"/>
          </p:nvPr>
        </p:nvSpPr>
        <p:spPr/>
        <p:txBody>
          <a:bodyPr/>
          <a:lstStyle/>
          <a:p>
            <a:fld id="{F995FFDC-F934-4037-B505-500B08CD3B8C}" type="datetime1">
              <a:rPr lang="sv-SE" smtClean="0"/>
              <a:t>2023-03-13</a:t>
            </a:fld>
            <a:endParaRPr lang="sv-SE" dirty="0"/>
          </a:p>
        </p:txBody>
      </p:sp>
      <p:sp>
        <p:nvSpPr>
          <p:cNvPr id="5" name="Platshållare för bildnummer 4"/>
          <p:cNvSpPr>
            <a:spLocks noGrp="1"/>
          </p:cNvSpPr>
          <p:nvPr>
            <p:ph type="sldNum" sz="quarter" idx="5"/>
          </p:nvPr>
        </p:nvSpPr>
        <p:spPr/>
        <p:txBody>
          <a:bodyPr/>
          <a:lstStyle/>
          <a:p>
            <a:fld id="{4B1086EF-3011-429C-976B-61D9CA3A2B54}" type="slidenum">
              <a:rPr lang="sv-SE" smtClean="0"/>
              <a:t>33</a:t>
            </a:fld>
            <a:endParaRPr lang="sv-SE" dirty="0"/>
          </a:p>
        </p:txBody>
      </p:sp>
    </p:spTree>
    <p:extLst>
      <p:ext uri="{BB962C8B-B14F-4D97-AF65-F5344CB8AC3E}">
        <p14:creationId xmlns:p14="http://schemas.microsoft.com/office/powerpoint/2010/main" val="343077543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Ytterligare information i del 3</a:t>
            </a:r>
          </a:p>
        </p:txBody>
      </p:sp>
      <p:sp>
        <p:nvSpPr>
          <p:cNvPr id="4" name="Platshållare för datum 3"/>
          <p:cNvSpPr>
            <a:spLocks noGrp="1"/>
          </p:cNvSpPr>
          <p:nvPr>
            <p:ph type="dt" idx="1"/>
          </p:nvPr>
        </p:nvSpPr>
        <p:spPr/>
        <p:txBody>
          <a:bodyPr/>
          <a:lstStyle/>
          <a:p>
            <a:fld id="{F995FFDC-F934-4037-B505-500B08CD3B8C}" type="datetime1">
              <a:rPr lang="sv-SE" smtClean="0"/>
              <a:t>2023-03-13</a:t>
            </a:fld>
            <a:endParaRPr lang="sv-SE"/>
          </a:p>
        </p:txBody>
      </p:sp>
      <p:sp>
        <p:nvSpPr>
          <p:cNvPr id="5" name="Platshållare för bildnummer 4"/>
          <p:cNvSpPr>
            <a:spLocks noGrp="1"/>
          </p:cNvSpPr>
          <p:nvPr>
            <p:ph type="sldNum" sz="quarter" idx="5"/>
          </p:nvPr>
        </p:nvSpPr>
        <p:spPr/>
        <p:txBody>
          <a:bodyPr/>
          <a:lstStyle/>
          <a:p>
            <a:fld id="{4B1086EF-3011-429C-976B-61D9CA3A2B54}" type="slidenum">
              <a:rPr lang="sv-SE" smtClean="0"/>
              <a:t>34</a:t>
            </a:fld>
            <a:endParaRPr lang="sv-SE"/>
          </a:p>
        </p:txBody>
      </p:sp>
    </p:spTree>
    <p:extLst>
      <p:ext uri="{BB962C8B-B14F-4D97-AF65-F5344CB8AC3E}">
        <p14:creationId xmlns:p14="http://schemas.microsoft.com/office/powerpoint/2010/main" val="2533702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Framförallt kvinnor och barn drabbas</a:t>
            </a:r>
            <a:r>
              <a:rPr lang="sv-SE" dirty="0">
                <a:solidFill>
                  <a:prstClr val="black"/>
                </a:solidFill>
                <a:latin typeface="Arial"/>
              </a:rPr>
              <a:t> (kvinnor utgör cirka</a:t>
            </a:r>
            <a:r>
              <a:rPr kumimoji="0" lang="sv-SE" sz="1200" b="0" i="0" u="none" strike="noStrike" kern="1200" cap="none" spc="0" normalizeH="0" baseline="0" noProof="0" dirty="0">
                <a:ln>
                  <a:noFill/>
                </a:ln>
                <a:solidFill>
                  <a:prstClr val="black"/>
                </a:solidFill>
                <a:effectLst/>
                <a:uLnTx/>
                <a:uFillTx/>
                <a:latin typeface="Arial"/>
                <a:ea typeface="+mn-ea"/>
                <a:cs typeface="+mn-cs"/>
              </a:rPr>
              <a:t> </a:t>
            </a:r>
            <a:r>
              <a:rPr lang="sv-SE" dirty="0">
                <a:solidFill>
                  <a:prstClr val="black"/>
                </a:solidFill>
                <a:latin typeface="Arial"/>
              </a:rPr>
              <a:t>en fjärdedel av dem som dödas) </a:t>
            </a:r>
            <a:r>
              <a:rPr kumimoji="0" lang="sv-SE" sz="1200" b="0" i="0" u="none" strike="noStrike" kern="1200" cap="none" spc="0" normalizeH="0" baseline="0" noProof="0" dirty="0">
                <a:ln>
                  <a:noFill/>
                </a:ln>
                <a:solidFill>
                  <a:prstClr val="black"/>
                </a:solidFill>
                <a:effectLst/>
                <a:uLnTx/>
                <a:uFillTx/>
                <a:latin typeface="Arial"/>
                <a:ea typeface="+mn-ea"/>
                <a:cs typeface="+mn-cs"/>
              </a:rPr>
              <a:t>men även personer som är utsatta för hedersbrott, vittnen, personer som lämnat kriminella gäng eller andra som är måltavla för gängkriminalitet. Vi vet att gärningsmän som begår denna typ av våld ofta kan vara mycket tålmodiga och bevaka en adress under lång tid där hen misstänker att offret kan komma att vistas.</a:t>
            </a:r>
            <a:r>
              <a:rPr lang="sv-SE" dirty="0">
                <a:solidFill>
                  <a:prstClr val="black"/>
                </a:solidFill>
                <a:latin typeface="Arial"/>
              </a:rPr>
              <a:t> </a:t>
            </a: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10000"/>
              </a:lnSpc>
              <a:spcBef>
                <a:spcPts val="600"/>
              </a:spcBef>
              <a:spcAft>
                <a:spcPts val="300"/>
              </a:spcAft>
              <a:buClrTx/>
              <a:buSzTx/>
              <a:buFont typeface="Arial"/>
              <a:buNone/>
              <a:tabLst/>
              <a:defRPr/>
            </a:pPr>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2023-03-13</a:t>
            </a:fld>
            <a:endParaRPr lang="sv-SE" dirty="0"/>
          </a:p>
        </p:txBody>
      </p:sp>
      <p:sp>
        <p:nvSpPr>
          <p:cNvPr id="5" name="Platshållare för bildnummer 4"/>
          <p:cNvSpPr>
            <a:spLocks noGrp="1"/>
          </p:cNvSpPr>
          <p:nvPr>
            <p:ph type="sldNum" sz="quarter" idx="5"/>
          </p:nvPr>
        </p:nvSpPr>
        <p:spPr/>
        <p:txBody>
          <a:bodyPr/>
          <a:lstStyle/>
          <a:p>
            <a:fld id="{4B1086EF-3011-429C-976B-61D9CA3A2B54}" type="slidenum">
              <a:rPr lang="sv-SE" smtClean="0"/>
              <a:t>5</a:t>
            </a:fld>
            <a:endParaRPr lang="sv-SE" dirty="0"/>
          </a:p>
        </p:txBody>
      </p:sp>
    </p:spTree>
    <p:extLst>
      <p:ext uri="{BB962C8B-B14F-4D97-AF65-F5344CB8AC3E}">
        <p14:creationId xmlns:p14="http://schemas.microsoft.com/office/powerpoint/2010/main" val="21693821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2023-03-13</a:t>
            </a:fld>
            <a:endParaRPr lang="sv-SE" dirty="0"/>
          </a:p>
        </p:txBody>
      </p:sp>
      <p:sp>
        <p:nvSpPr>
          <p:cNvPr id="5" name="Platshållare för bildnummer 4"/>
          <p:cNvSpPr>
            <a:spLocks noGrp="1"/>
          </p:cNvSpPr>
          <p:nvPr>
            <p:ph type="sldNum" sz="quarter" idx="5"/>
          </p:nvPr>
        </p:nvSpPr>
        <p:spPr/>
        <p:txBody>
          <a:bodyPr/>
          <a:lstStyle/>
          <a:p>
            <a:fld id="{4B1086EF-3011-429C-976B-61D9CA3A2B54}" type="slidenum">
              <a:rPr lang="sv-SE" smtClean="0"/>
              <a:t>35</a:t>
            </a:fld>
            <a:endParaRPr lang="sv-SE" dirty="0"/>
          </a:p>
        </p:txBody>
      </p:sp>
    </p:spTree>
    <p:extLst>
      <p:ext uri="{BB962C8B-B14F-4D97-AF65-F5344CB8AC3E}">
        <p14:creationId xmlns:p14="http://schemas.microsoft.com/office/powerpoint/2010/main" val="68312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I det praktiska dagliga arbetet kan det vara nödvändigt med dokumentation av olika slag utanför Treserva, ex deltagarlistor vid utflykter, namnskyltar på bostad etc.</a:t>
            </a:r>
          </a:p>
        </p:txBody>
      </p:sp>
      <p:sp>
        <p:nvSpPr>
          <p:cNvPr id="4" name="Platshållare för datum 3"/>
          <p:cNvSpPr>
            <a:spLocks noGrp="1"/>
          </p:cNvSpPr>
          <p:nvPr>
            <p:ph type="dt" idx="1"/>
          </p:nvPr>
        </p:nvSpPr>
        <p:spPr/>
        <p:txBody>
          <a:bodyPr/>
          <a:lstStyle/>
          <a:p>
            <a:fld id="{F995FFDC-F934-4037-B505-500B08CD3B8C}" type="datetime1">
              <a:rPr lang="sv-SE" smtClean="0"/>
              <a:t>2023-03-13</a:t>
            </a:fld>
            <a:endParaRPr lang="sv-SE" dirty="0"/>
          </a:p>
        </p:txBody>
      </p:sp>
      <p:sp>
        <p:nvSpPr>
          <p:cNvPr id="5" name="Platshållare för bildnummer 4"/>
          <p:cNvSpPr>
            <a:spLocks noGrp="1"/>
          </p:cNvSpPr>
          <p:nvPr>
            <p:ph type="sldNum" sz="quarter" idx="5"/>
          </p:nvPr>
        </p:nvSpPr>
        <p:spPr/>
        <p:txBody>
          <a:bodyPr/>
          <a:lstStyle/>
          <a:p>
            <a:fld id="{4B1086EF-3011-429C-976B-61D9CA3A2B54}" type="slidenum">
              <a:rPr lang="sv-SE" smtClean="0"/>
              <a:t>36</a:t>
            </a:fld>
            <a:endParaRPr lang="sv-SE" dirty="0"/>
          </a:p>
        </p:txBody>
      </p:sp>
    </p:spTree>
    <p:extLst>
      <p:ext uri="{BB962C8B-B14F-4D97-AF65-F5344CB8AC3E}">
        <p14:creationId xmlns:p14="http://schemas.microsoft.com/office/powerpoint/2010/main" val="279290882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Om barnet behöver skyddas från vårdnadshavare/föräldrar eller annan person kan socialnämnden ansöka om skyddad folkbokföring (sekretessmarkering kommer gälla från ansökan till beslut).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En vårdnadshavare kan ansöka om skyddad folkbokföring i syfte att skydda barnet från den andra föräldern.</a:t>
            </a:r>
          </a:p>
        </p:txBody>
      </p:sp>
      <p:sp>
        <p:nvSpPr>
          <p:cNvPr id="4" name="Platshållare för datum 3"/>
          <p:cNvSpPr>
            <a:spLocks noGrp="1"/>
          </p:cNvSpPr>
          <p:nvPr>
            <p:ph type="dt" idx="1"/>
          </p:nvPr>
        </p:nvSpPr>
        <p:spPr/>
        <p:txBody>
          <a:bodyPr/>
          <a:lstStyle/>
          <a:p>
            <a:fld id="{F995FFDC-F934-4037-B505-500B08CD3B8C}" type="datetime1">
              <a:rPr lang="sv-SE" smtClean="0"/>
              <a:t>2023-03-13</a:t>
            </a:fld>
            <a:endParaRPr lang="sv-SE" dirty="0"/>
          </a:p>
        </p:txBody>
      </p:sp>
      <p:sp>
        <p:nvSpPr>
          <p:cNvPr id="5" name="Platshållare för bildnummer 4"/>
          <p:cNvSpPr>
            <a:spLocks noGrp="1"/>
          </p:cNvSpPr>
          <p:nvPr>
            <p:ph type="sldNum" sz="quarter" idx="5"/>
          </p:nvPr>
        </p:nvSpPr>
        <p:spPr/>
        <p:txBody>
          <a:bodyPr/>
          <a:lstStyle/>
          <a:p>
            <a:fld id="{4B1086EF-3011-429C-976B-61D9CA3A2B54}" type="slidenum">
              <a:rPr lang="sv-SE" smtClean="0"/>
              <a:t>38</a:t>
            </a:fld>
            <a:endParaRPr lang="sv-SE" dirty="0"/>
          </a:p>
        </p:txBody>
      </p:sp>
    </p:spTree>
    <p:extLst>
      <p:ext uri="{BB962C8B-B14F-4D97-AF65-F5344CB8AC3E}">
        <p14:creationId xmlns:p14="http://schemas.microsoft.com/office/powerpoint/2010/main" val="7660148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Platshållare för datum 3"/>
          <p:cNvSpPr>
            <a:spLocks noGrp="1"/>
          </p:cNvSpPr>
          <p:nvPr>
            <p:ph type="dt" idx="1"/>
          </p:nvPr>
        </p:nvSpPr>
        <p:spPr/>
        <p:txBody>
          <a:bodyPr/>
          <a:lstStyle/>
          <a:p>
            <a:fld id="{F995FFDC-F934-4037-B505-500B08CD3B8C}" type="datetime1">
              <a:rPr lang="sv-SE" smtClean="0"/>
              <a:t>2023-03-13</a:t>
            </a:fld>
            <a:endParaRPr lang="sv-SE" dirty="0"/>
          </a:p>
        </p:txBody>
      </p:sp>
      <p:sp>
        <p:nvSpPr>
          <p:cNvPr id="5" name="Platshållare för bildnummer 4"/>
          <p:cNvSpPr>
            <a:spLocks noGrp="1"/>
          </p:cNvSpPr>
          <p:nvPr>
            <p:ph type="sldNum" sz="quarter" idx="5"/>
          </p:nvPr>
        </p:nvSpPr>
        <p:spPr/>
        <p:txBody>
          <a:bodyPr/>
          <a:lstStyle/>
          <a:p>
            <a:fld id="{4B1086EF-3011-429C-976B-61D9CA3A2B54}" type="slidenum">
              <a:rPr lang="sv-SE" smtClean="0"/>
              <a:t>40</a:t>
            </a:fld>
            <a:endParaRPr lang="sv-SE" dirty="0"/>
          </a:p>
        </p:txBody>
      </p:sp>
    </p:spTree>
    <p:extLst>
      <p:ext uri="{BB962C8B-B14F-4D97-AF65-F5344CB8AC3E}">
        <p14:creationId xmlns:p14="http://schemas.microsoft.com/office/powerpoint/2010/main" val="134443991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En uppskattning är att vanligen är 8-12 handläggare inne i ett ärende som inte är skyddat eftersom det ofta rör sig om att ärendet aktualiseras på ett mottag och lämnas över för utredning och eventuellt beviljas en insats. Enligt rutinen ansvarar enhetscheferna för att hålla nere antalet behöriga till ärenden med skyddade personuppgifter. Tidigare sa man i staden att antalet handläggare skulle begränsas till tre i skyddade ärenden</a:t>
            </a:r>
            <a:r>
              <a:rPr kumimoji="0" lang="sv-SE" sz="1200" b="0" i="0" u="none" strike="noStrike" kern="1200" cap="none" spc="0" normalizeH="0" baseline="0" noProof="0">
                <a:ln>
                  <a:noFill/>
                </a:ln>
                <a:solidFill>
                  <a:prstClr val="black"/>
                </a:solidFill>
                <a:effectLst/>
                <a:uLnTx/>
                <a:uFillTx/>
                <a:latin typeface="Arial"/>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a:ln>
                  <a:noFill/>
                </a:ln>
                <a:solidFill>
                  <a:prstClr val="black"/>
                </a:solidFill>
                <a:effectLst/>
                <a:uLnTx/>
                <a:uFillTx/>
                <a:latin typeface="Arial"/>
                <a:ea typeface="+mn-ea"/>
                <a:cs typeface="+mn-cs"/>
              </a:rPr>
              <a:t>Frågor berörda handläggare behöver ställa: Ska medhandläggare ha egen behörighet eller </a:t>
            </a:r>
            <a:r>
              <a:rPr kumimoji="0" lang="sv-SE" sz="1200" b="0" i="0" u="none" strike="noStrike" kern="1200" cap="none" spc="0" normalizeH="0" baseline="0" noProof="0" dirty="0">
                <a:ln>
                  <a:noFill/>
                </a:ln>
                <a:solidFill>
                  <a:prstClr val="black"/>
                </a:solidFill>
                <a:effectLst/>
                <a:uLnTx/>
                <a:uFillTx/>
                <a:latin typeface="Arial"/>
                <a:ea typeface="+mn-ea"/>
                <a:cs typeface="+mn-cs"/>
              </a:rPr>
              <a:t>räcker det att en arbetsledare </a:t>
            </a:r>
            <a:r>
              <a:rPr kumimoji="0" lang="sv-SE" sz="1200" b="0" i="0" u="none" strike="noStrike" kern="1200" cap="none" spc="0" normalizeH="0" baseline="0" noProof="0">
                <a:ln>
                  <a:noFill/>
                </a:ln>
                <a:solidFill>
                  <a:prstClr val="black"/>
                </a:solidFill>
                <a:effectLst/>
                <a:uLnTx/>
                <a:uFillTx/>
                <a:latin typeface="Arial"/>
                <a:ea typeface="+mn-ea"/>
                <a:cs typeface="+mn-cs"/>
              </a:rPr>
              <a:t>har behörighet? Kan </a:t>
            </a:r>
            <a:r>
              <a:rPr kumimoji="0" lang="sv-SE" sz="1200" b="0" i="0" u="none" strike="noStrike" kern="1200" cap="none" spc="0" normalizeH="0" baseline="0" noProof="0" dirty="0">
                <a:ln>
                  <a:noFill/>
                </a:ln>
                <a:solidFill>
                  <a:prstClr val="black"/>
                </a:solidFill>
                <a:effectLst/>
                <a:uLnTx/>
                <a:uFillTx/>
                <a:latin typeface="Arial"/>
                <a:ea typeface="+mn-ea"/>
                <a:cs typeface="+mn-cs"/>
              </a:rPr>
              <a:t>behörigheter </a:t>
            </a:r>
            <a:r>
              <a:rPr kumimoji="0" lang="sv-SE" sz="1200" b="0" i="0" u="none" strike="noStrike" kern="1200" cap="none" spc="0" normalizeH="0" baseline="0" noProof="0">
                <a:ln>
                  <a:noFill/>
                </a:ln>
                <a:solidFill>
                  <a:prstClr val="black"/>
                </a:solidFill>
                <a:effectLst/>
                <a:uLnTx/>
                <a:uFillTx/>
                <a:latin typeface="Arial"/>
                <a:ea typeface="+mn-ea"/>
                <a:cs typeface="+mn-cs"/>
              </a:rPr>
              <a:t>vänta tills den </a:t>
            </a:r>
            <a:r>
              <a:rPr kumimoji="0" lang="sv-SE" sz="1200" b="0" i="0" u="none" strike="noStrike" kern="1200" cap="none" spc="0" normalizeH="0" baseline="0" noProof="0" dirty="0">
                <a:ln>
                  <a:noFill/>
                </a:ln>
                <a:solidFill>
                  <a:prstClr val="black"/>
                </a:solidFill>
                <a:effectLst/>
                <a:uLnTx/>
                <a:uFillTx/>
                <a:latin typeface="Arial"/>
                <a:ea typeface="+mn-ea"/>
                <a:cs typeface="+mn-cs"/>
              </a:rPr>
              <a:t>verkligen behövs? Kan vi göra skillnad på personer med sekretessmarkering och dem </a:t>
            </a:r>
            <a:r>
              <a:rPr kumimoji="0" lang="sv-SE" sz="1200" b="0" i="0" u="none" strike="noStrike" kern="1200" cap="none" spc="0" normalizeH="0" baseline="0" noProof="0">
                <a:ln>
                  <a:noFill/>
                </a:ln>
                <a:solidFill>
                  <a:prstClr val="black"/>
                </a:solidFill>
                <a:effectLst/>
                <a:uLnTx/>
                <a:uFillTx/>
                <a:latin typeface="Arial"/>
                <a:ea typeface="+mn-ea"/>
                <a:cs typeface="+mn-cs"/>
              </a:rPr>
              <a:t>med skyddad </a:t>
            </a:r>
            <a:r>
              <a:rPr kumimoji="0" lang="sv-SE" sz="1200" b="0" i="0" u="none" strike="noStrike" kern="1200" cap="none" spc="0" normalizeH="0" baseline="0" noProof="0" dirty="0">
                <a:ln>
                  <a:noFill/>
                </a:ln>
                <a:solidFill>
                  <a:prstClr val="black"/>
                </a:solidFill>
                <a:effectLst/>
                <a:uLnTx/>
                <a:uFillTx/>
                <a:latin typeface="Arial"/>
                <a:ea typeface="+mn-ea"/>
                <a:cs typeface="+mn-cs"/>
              </a:rPr>
              <a:t>folkbokföring?</a:t>
            </a:r>
          </a:p>
        </p:txBody>
      </p:sp>
      <p:sp>
        <p:nvSpPr>
          <p:cNvPr id="4" name="Platshållare för datum 3"/>
          <p:cNvSpPr>
            <a:spLocks noGrp="1"/>
          </p:cNvSpPr>
          <p:nvPr>
            <p:ph type="dt" idx="1"/>
          </p:nvPr>
        </p:nvSpPr>
        <p:spPr/>
        <p:txBody>
          <a:bodyPr/>
          <a:lstStyle/>
          <a:p>
            <a:fld id="{F995FFDC-F934-4037-B505-500B08CD3B8C}" type="datetime1">
              <a:rPr lang="sv-SE" smtClean="0"/>
              <a:t>2023-03-13</a:t>
            </a:fld>
            <a:endParaRPr lang="sv-SE" dirty="0"/>
          </a:p>
        </p:txBody>
      </p:sp>
      <p:sp>
        <p:nvSpPr>
          <p:cNvPr id="5" name="Platshållare för bildnummer 4"/>
          <p:cNvSpPr>
            <a:spLocks noGrp="1"/>
          </p:cNvSpPr>
          <p:nvPr>
            <p:ph type="sldNum" sz="quarter" idx="5"/>
          </p:nvPr>
        </p:nvSpPr>
        <p:spPr/>
        <p:txBody>
          <a:bodyPr/>
          <a:lstStyle/>
          <a:p>
            <a:fld id="{4B1086EF-3011-429C-976B-61D9CA3A2B54}" type="slidenum">
              <a:rPr lang="sv-SE" smtClean="0"/>
              <a:t>41</a:t>
            </a:fld>
            <a:endParaRPr lang="sv-SE" dirty="0"/>
          </a:p>
        </p:txBody>
      </p:sp>
    </p:spTree>
    <p:extLst>
      <p:ext uri="{BB962C8B-B14F-4D97-AF65-F5344CB8AC3E}">
        <p14:creationId xmlns:p14="http://schemas.microsoft.com/office/powerpoint/2010/main" val="42278152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228600" indent="-228600">
              <a:buAutoNum type="arabicPeriod"/>
            </a:pPr>
            <a:r>
              <a:rPr lang="sv-SE"/>
              <a:t>Ta omedelbart </a:t>
            </a:r>
            <a:r>
              <a:rPr lang="sv-SE" dirty="0"/>
              <a:t>bort materialet </a:t>
            </a:r>
            <a:r>
              <a:rPr lang="sv-SE"/>
              <a:t>och kontakta närmaste </a:t>
            </a:r>
            <a:r>
              <a:rPr lang="sv-SE" dirty="0"/>
              <a:t>chef. Chefen informerar i </a:t>
            </a:r>
            <a:r>
              <a:rPr lang="sv-SE"/>
              <a:t>sin tur chefen på den enhet som ärendet tillhör (om det inte tillhör samma enhet) utifrån </a:t>
            </a:r>
            <a:r>
              <a:rPr lang="sv-SE" dirty="0"/>
              <a:t>vårt avvikelsesystem för att dels undanröja fara dels förhindra att något likande sker igen</a:t>
            </a:r>
            <a:r>
              <a:rPr lang="sv-SE"/>
              <a:t>.  </a:t>
            </a:r>
          </a:p>
          <a:p>
            <a:pPr marL="228600" indent="-228600">
              <a:buAutoNum type="arabicPeriod"/>
            </a:pPr>
            <a:r>
              <a:rPr kumimoji="0" lang="sv-SE" sz="1200" b="0" i="0" u="none" strike="noStrike" kern="1200" cap="none" spc="0" normalizeH="0" baseline="0" noProof="0">
                <a:ln>
                  <a:noFill/>
                </a:ln>
                <a:solidFill>
                  <a:prstClr val="black"/>
                </a:solidFill>
                <a:effectLst/>
                <a:uLnTx/>
                <a:uFillTx/>
                <a:latin typeface="Arial"/>
                <a:ea typeface="+mn-ea"/>
                <a:cs typeface="+mn-cs"/>
              </a:rPr>
              <a:t>Dialog.</a:t>
            </a:r>
          </a:p>
          <a:p>
            <a:pPr marL="228600" indent="-228600">
              <a:buAutoNum type="arabicPeriod"/>
            </a:pPr>
            <a:r>
              <a:rPr kumimoji="0" lang="sv-SE" sz="1200" b="0" i="0" u="none" strike="noStrike" kern="1200" cap="none" spc="0" normalizeH="0" baseline="0" noProof="0">
                <a:ln>
                  <a:noFill/>
                </a:ln>
                <a:solidFill>
                  <a:prstClr val="black"/>
                </a:solidFill>
                <a:effectLst/>
                <a:uLnTx/>
                <a:uFillTx/>
                <a:latin typeface="Arial"/>
                <a:ea typeface="+mn-ea"/>
                <a:cs typeface="+mn-cs"/>
              </a:rPr>
              <a:t>Dialog.</a:t>
            </a:r>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2023-03-13</a:t>
            </a:fld>
            <a:endParaRPr lang="sv-SE" dirty="0"/>
          </a:p>
        </p:txBody>
      </p:sp>
      <p:sp>
        <p:nvSpPr>
          <p:cNvPr id="5" name="Platshållare för bildnummer 4"/>
          <p:cNvSpPr>
            <a:spLocks noGrp="1"/>
          </p:cNvSpPr>
          <p:nvPr>
            <p:ph type="sldNum" sz="quarter" idx="5"/>
          </p:nvPr>
        </p:nvSpPr>
        <p:spPr/>
        <p:txBody>
          <a:bodyPr/>
          <a:lstStyle/>
          <a:p>
            <a:fld id="{4B1086EF-3011-429C-976B-61D9CA3A2B54}" type="slidenum">
              <a:rPr lang="sv-SE" smtClean="0"/>
              <a:t>43</a:t>
            </a:fld>
            <a:endParaRPr lang="sv-SE" dirty="0"/>
          </a:p>
        </p:txBody>
      </p:sp>
    </p:spTree>
    <p:extLst>
      <p:ext uri="{BB962C8B-B14F-4D97-AF65-F5344CB8AC3E}">
        <p14:creationId xmlns:p14="http://schemas.microsoft.com/office/powerpoint/2010/main" val="410227717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Skatteverket har bra information om skyddade personuppgifter, blanda annat finns det flera informationsfilmer.</a:t>
            </a:r>
          </a:p>
          <a:p>
            <a:r>
              <a:rPr lang="sv-SE" dirty="0"/>
              <a:t>På deras hemsida finns också den vägledning som skatteverket tagit fram i samarbete med andra myndigheter och som ligger till grund för vår rutin</a:t>
            </a:r>
          </a:p>
        </p:txBody>
      </p:sp>
      <p:sp>
        <p:nvSpPr>
          <p:cNvPr id="4" name="Platshållare för datum 3"/>
          <p:cNvSpPr>
            <a:spLocks noGrp="1"/>
          </p:cNvSpPr>
          <p:nvPr>
            <p:ph type="dt" idx="1"/>
          </p:nvPr>
        </p:nvSpPr>
        <p:spPr/>
        <p:txBody>
          <a:bodyPr/>
          <a:lstStyle/>
          <a:p>
            <a:fld id="{F995FFDC-F934-4037-B505-500B08CD3B8C}" type="datetime1">
              <a:rPr lang="sv-SE" smtClean="0"/>
              <a:t>2023-03-13</a:t>
            </a:fld>
            <a:endParaRPr lang="sv-SE" dirty="0"/>
          </a:p>
        </p:txBody>
      </p:sp>
      <p:sp>
        <p:nvSpPr>
          <p:cNvPr id="5" name="Platshållare för bildnummer 4"/>
          <p:cNvSpPr>
            <a:spLocks noGrp="1"/>
          </p:cNvSpPr>
          <p:nvPr>
            <p:ph type="sldNum" sz="quarter" idx="5"/>
          </p:nvPr>
        </p:nvSpPr>
        <p:spPr/>
        <p:txBody>
          <a:bodyPr/>
          <a:lstStyle/>
          <a:p>
            <a:fld id="{4B1086EF-3011-429C-976B-61D9CA3A2B54}" type="slidenum">
              <a:rPr lang="sv-SE" smtClean="0"/>
              <a:t>44</a:t>
            </a:fld>
            <a:endParaRPr lang="sv-SE" dirty="0"/>
          </a:p>
        </p:txBody>
      </p:sp>
    </p:spTree>
    <p:extLst>
      <p:ext uri="{BB962C8B-B14F-4D97-AF65-F5344CB8AC3E}">
        <p14:creationId xmlns:p14="http://schemas.microsoft.com/office/powerpoint/2010/main" val="1262793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2023-03-13</a:t>
            </a:fld>
            <a:endParaRPr lang="sv-SE" dirty="0"/>
          </a:p>
        </p:txBody>
      </p:sp>
      <p:sp>
        <p:nvSpPr>
          <p:cNvPr id="5" name="Platshållare för bildnummer 4"/>
          <p:cNvSpPr>
            <a:spLocks noGrp="1"/>
          </p:cNvSpPr>
          <p:nvPr>
            <p:ph type="sldNum" sz="quarter" idx="5"/>
          </p:nvPr>
        </p:nvSpPr>
        <p:spPr/>
        <p:txBody>
          <a:bodyPr/>
          <a:lstStyle/>
          <a:p>
            <a:fld id="{4B1086EF-3011-429C-976B-61D9CA3A2B54}" type="slidenum">
              <a:rPr lang="sv-SE" smtClean="0"/>
              <a:t>45</a:t>
            </a:fld>
            <a:endParaRPr lang="sv-SE" dirty="0"/>
          </a:p>
        </p:txBody>
      </p:sp>
    </p:spTree>
    <p:extLst>
      <p:ext uri="{BB962C8B-B14F-4D97-AF65-F5344CB8AC3E}">
        <p14:creationId xmlns:p14="http://schemas.microsoft.com/office/powerpoint/2010/main" val="591096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600"/>
              </a:spcBef>
              <a:spcAft>
                <a:spcPts val="300"/>
              </a:spcAft>
            </a:pPr>
            <a:r>
              <a:rPr lang="sv-SE" dirty="0"/>
              <a:t>Bakgrunden till de nya reglerna är att det alltför ofta händer att det är myndigheter som röjer uppgifter som gör att gärningsmän kan hitta och komma åt sina offer.</a:t>
            </a:r>
            <a:endParaRPr lang="en-US" dirty="0"/>
          </a:p>
          <a:p>
            <a:r>
              <a:rPr lang="sv-SE" dirty="0"/>
              <a:t>Förutom dem som dödas finns ett långt mycket större antal personer som utsätts för misshandel, hot och trakasserier. </a:t>
            </a:r>
            <a:endParaRPr lang="sv-SE" dirty="0">
              <a:cs typeface="Arial"/>
            </a:endParaRPr>
          </a:p>
          <a:p>
            <a:endParaRPr lang="en-US" dirty="0">
              <a:latin typeface="Calibri"/>
              <a:cs typeface="Calibri"/>
            </a:endParaRPr>
          </a:p>
        </p:txBody>
      </p:sp>
      <p:sp>
        <p:nvSpPr>
          <p:cNvPr id="4" name="Date Placeholder 3"/>
          <p:cNvSpPr>
            <a:spLocks noGrp="1"/>
          </p:cNvSpPr>
          <p:nvPr>
            <p:ph type="dt" idx="1"/>
          </p:nvPr>
        </p:nvSpPr>
        <p:spPr/>
        <p:txBody>
          <a:bodyPr/>
          <a:lstStyle/>
          <a:p>
            <a:fld id="{F995FFDC-F934-4037-B505-500B08CD3B8C}" type="datetime1">
              <a:rPr lang="sv-SE" smtClean="0"/>
              <a:t>2023-03-13</a:t>
            </a:fld>
            <a:endParaRPr lang="sv-SE" dirty="0"/>
          </a:p>
        </p:txBody>
      </p:sp>
      <p:sp>
        <p:nvSpPr>
          <p:cNvPr id="5" name="Slide Number Placeholder 4"/>
          <p:cNvSpPr>
            <a:spLocks noGrp="1"/>
          </p:cNvSpPr>
          <p:nvPr>
            <p:ph type="sldNum" sz="quarter" idx="5"/>
          </p:nvPr>
        </p:nvSpPr>
        <p:spPr/>
        <p:txBody>
          <a:bodyPr/>
          <a:lstStyle/>
          <a:p>
            <a:fld id="{4B1086EF-3011-429C-976B-61D9CA3A2B54}" type="slidenum">
              <a:rPr lang="sv-SE" smtClean="0"/>
              <a:t>6</a:t>
            </a:fld>
            <a:endParaRPr lang="sv-SE" dirty="0"/>
          </a:p>
        </p:txBody>
      </p:sp>
    </p:spTree>
    <p:extLst>
      <p:ext uri="{BB962C8B-B14F-4D97-AF65-F5344CB8AC3E}">
        <p14:creationId xmlns:p14="http://schemas.microsoft.com/office/powerpoint/2010/main" val="17735259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defRPr/>
            </a:pPr>
            <a:endParaRPr lang="sv-SE" dirty="0">
              <a:cs typeface="Arial"/>
            </a:endParaRPr>
          </a:p>
          <a:p>
            <a:r>
              <a:rPr lang="sv-SE" dirty="0"/>
              <a:t>Årtalen </a:t>
            </a:r>
            <a:r>
              <a:rPr lang="sv-SE"/>
              <a:t>är utvalda på grund av att man </a:t>
            </a:r>
            <a:r>
              <a:rPr lang="sv-SE" dirty="0"/>
              <a:t>2011 började man för en tydlig statistik, 2019 trädde förändringarna kraft och 2022 är med som jämförelse. </a:t>
            </a:r>
          </a:p>
        </p:txBody>
      </p:sp>
      <p:sp>
        <p:nvSpPr>
          <p:cNvPr id="4" name="Platshållare för datum 3"/>
          <p:cNvSpPr>
            <a:spLocks noGrp="1"/>
          </p:cNvSpPr>
          <p:nvPr>
            <p:ph type="dt" idx="1"/>
          </p:nvPr>
        </p:nvSpPr>
        <p:spPr/>
        <p:txBody>
          <a:bodyPr/>
          <a:lstStyle/>
          <a:p>
            <a:fld id="{F995FFDC-F934-4037-B505-500B08CD3B8C}" type="datetime1">
              <a:rPr lang="sv-SE" smtClean="0"/>
              <a:t>2023-03-13</a:t>
            </a:fld>
            <a:endParaRPr lang="sv-SE" dirty="0"/>
          </a:p>
        </p:txBody>
      </p:sp>
      <p:sp>
        <p:nvSpPr>
          <p:cNvPr id="5" name="Platshållare för bildnummer 4"/>
          <p:cNvSpPr>
            <a:spLocks noGrp="1"/>
          </p:cNvSpPr>
          <p:nvPr>
            <p:ph type="sldNum" sz="quarter" idx="5"/>
          </p:nvPr>
        </p:nvSpPr>
        <p:spPr/>
        <p:txBody>
          <a:bodyPr/>
          <a:lstStyle/>
          <a:p>
            <a:fld id="{4B1086EF-3011-429C-976B-61D9CA3A2B54}" type="slidenum">
              <a:rPr lang="sv-SE" smtClean="0"/>
              <a:t>7</a:t>
            </a:fld>
            <a:endParaRPr lang="sv-SE" dirty="0"/>
          </a:p>
        </p:txBody>
      </p:sp>
    </p:spTree>
    <p:extLst>
      <p:ext uri="{BB962C8B-B14F-4D97-AF65-F5344CB8AC3E}">
        <p14:creationId xmlns:p14="http://schemas.microsoft.com/office/powerpoint/2010/main" val="29031426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datum 3"/>
          <p:cNvSpPr>
            <a:spLocks noGrp="1"/>
          </p:cNvSpPr>
          <p:nvPr>
            <p:ph type="dt" idx="1"/>
          </p:nvPr>
        </p:nvSpPr>
        <p:spPr/>
        <p:txBody>
          <a:bodyPr/>
          <a:lstStyle/>
          <a:p>
            <a:fld id="{F995FFDC-F934-4037-B505-500B08CD3B8C}" type="datetime1">
              <a:rPr lang="sv-SE" smtClean="0"/>
              <a:t>2023-03-13</a:t>
            </a:fld>
            <a:endParaRPr lang="sv-SE" dirty="0"/>
          </a:p>
        </p:txBody>
      </p:sp>
      <p:sp>
        <p:nvSpPr>
          <p:cNvPr id="5" name="Platshållare för bildnummer 4"/>
          <p:cNvSpPr>
            <a:spLocks noGrp="1"/>
          </p:cNvSpPr>
          <p:nvPr>
            <p:ph type="sldNum" sz="quarter" idx="5"/>
          </p:nvPr>
        </p:nvSpPr>
        <p:spPr/>
        <p:txBody>
          <a:bodyPr/>
          <a:lstStyle/>
          <a:p>
            <a:fld id="{4B1086EF-3011-429C-976B-61D9CA3A2B54}" type="slidenum">
              <a:rPr lang="sv-SE" smtClean="0"/>
              <a:t>8</a:t>
            </a:fld>
            <a:endParaRPr lang="sv-SE" dirty="0"/>
          </a:p>
        </p:txBody>
      </p:sp>
    </p:spTree>
    <p:extLst>
      <p:ext uri="{BB962C8B-B14F-4D97-AF65-F5344CB8AC3E}">
        <p14:creationId xmlns:p14="http://schemas.microsoft.com/office/powerpoint/2010/main" val="4039598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En uppgift som inte går att spåra till en viss person kan som regel lämnas ut.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2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mn-ea"/>
                <a:cs typeface="+mn-cs"/>
              </a:rPr>
              <a:t>Diskutera gärna när en uppgift skulle kunna vara avslöjande vid en viss situation men inte vid en annan, till exempel skulle en uppgift på en liten ort kunna kopplas till en person men inte i en storstad.</a:t>
            </a:r>
          </a:p>
          <a:p>
            <a:r>
              <a:rPr lang="sv-SE" dirty="0"/>
              <a:t> </a:t>
            </a:r>
          </a:p>
        </p:txBody>
      </p:sp>
      <p:sp>
        <p:nvSpPr>
          <p:cNvPr id="4" name="Platshållare för datum 3"/>
          <p:cNvSpPr>
            <a:spLocks noGrp="1"/>
          </p:cNvSpPr>
          <p:nvPr>
            <p:ph type="dt" idx="1"/>
          </p:nvPr>
        </p:nvSpPr>
        <p:spPr/>
        <p:txBody>
          <a:bodyPr/>
          <a:lstStyle/>
          <a:p>
            <a:fld id="{F995FFDC-F934-4037-B505-500B08CD3B8C}" type="datetime1">
              <a:rPr lang="sv-SE" smtClean="0"/>
              <a:t>2023-03-13</a:t>
            </a:fld>
            <a:endParaRPr lang="sv-SE" dirty="0"/>
          </a:p>
        </p:txBody>
      </p:sp>
      <p:sp>
        <p:nvSpPr>
          <p:cNvPr id="5" name="Platshållare för bildnummer 4"/>
          <p:cNvSpPr>
            <a:spLocks noGrp="1"/>
          </p:cNvSpPr>
          <p:nvPr>
            <p:ph type="sldNum" sz="quarter" idx="5"/>
          </p:nvPr>
        </p:nvSpPr>
        <p:spPr/>
        <p:txBody>
          <a:bodyPr/>
          <a:lstStyle/>
          <a:p>
            <a:fld id="{4B1086EF-3011-429C-976B-61D9CA3A2B54}" type="slidenum">
              <a:rPr lang="sv-SE" smtClean="0"/>
              <a:t>10</a:t>
            </a:fld>
            <a:endParaRPr lang="sv-SE" dirty="0"/>
          </a:p>
        </p:txBody>
      </p:sp>
    </p:spTree>
    <p:extLst>
      <p:ext uri="{BB962C8B-B14F-4D97-AF65-F5344CB8AC3E}">
        <p14:creationId xmlns:p14="http://schemas.microsoft.com/office/powerpoint/2010/main" val="25871907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i="1" dirty="0"/>
              <a:t>Lida men </a:t>
            </a:r>
            <a:r>
              <a:rPr lang="sv-SE" dirty="0"/>
              <a:t>betyder ungefär ”att bli utsatt för missaktning om en uppgift blir känd”. </a:t>
            </a:r>
            <a:endParaRPr lang="en-US" dirty="0"/>
          </a:p>
          <a:p>
            <a:endParaRPr lang="sv-SE" dirty="0">
              <a:cs typeface="Arial"/>
            </a:endParaRPr>
          </a:p>
        </p:txBody>
      </p:sp>
      <p:sp>
        <p:nvSpPr>
          <p:cNvPr id="4" name="Platshållare för datum 3"/>
          <p:cNvSpPr>
            <a:spLocks noGrp="1"/>
          </p:cNvSpPr>
          <p:nvPr>
            <p:ph type="dt" idx="1"/>
          </p:nvPr>
        </p:nvSpPr>
        <p:spPr/>
        <p:txBody>
          <a:bodyPr/>
          <a:lstStyle/>
          <a:p>
            <a:fld id="{F995FFDC-F934-4037-B505-500B08CD3B8C}" type="datetime1">
              <a:rPr lang="sv-SE" smtClean="0"/>
              <a:t>2023-03-13</a:t>
            </a:fld>
            <a:endParaRPr lang="sv-SE" dirty="0"/>
          </a:p>
        </p:txBody>
      </p:sp>
      <p:sp>
        <p:nvSpPr>
          <p:cNvPr id="5" name="Platshållare för bildnummer 4"/>
          <p:cNvSpPr>
            <a:spLocks noGrp="1"/>
          </p:cNvSpPr>
          <p:nvPr>
            <p:ph type="sldNum" sz="quarter" idx="5"/>
          </p:nvPr>
        </p:nvSpPr>
        <p:spPr/>
        <p:txBody>
          <a:bodyPr/>
          <a:lstStyle/>
          <a:p>
            <a:fld id="{4B1086EF-3011-429C-976B-61D9CA3A2B54}" type="slidenum">
              <a:rPr lang="sv-SE" smtClean="0"/>
              <a:t>11</a:t>
            </a:fld>
            <a:endParaRPr lang="sv-SE" dirty="0"/>
          </a:p>
        </p:txBody>
      </p:sp>
    </p:spTree>
    <p:extLst>
      <p:ext uri="{BB962C8B-B14F-4D97-AF65-F5344CB8AC3E}">
        <p14:creationId xmlns:p14="http://schemas.microsoft.com/office/powerpoint/2010/main" val="30614063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datum 3"/>
          <p:cNvSpPr>
            <a:spLocks noGrp="1"/>
          </p:cNvSpPr>
          <p:nvPr>
            <p:ph type="dt" idx="1"/>
          </p:nvPr>
        </p:nvSpPr>
        <p:spPr/>
        <p:txBody>
          <a:bodyPr/>
          <a:lstStyle/>
          <a:p>
            <a:fld id="{F995FFDC-F934-4037-B505-500B08CD3B8C}" type="datetime1">
              <a:rPr lang="sv-SE" smtClean="0"/>
              <a:t>2023-03-13</a:t>
            </a:fld>
            <a:endParaRPr lang="sv-SE" dirty="0"/>
          </a:p>
        </p:txBody>
      </p:sp>
      <p:sp>
        <p:nvSpPr>
          <p:cNvPr id="5" name="Platshållare för bildnummer 4"/>
          <p:cNvSpPr>
            <a:spLocks noGrp="1"/>
          </p:cNvSpPr>
          <p:nvPr>
            <p:ph type="sldNum" sz="quarter" idx="5"/>
          </p:nvPr>
        </p:nvSpPr>
        <p:spPr/>
        <p:txBody>
          <a:bodyPr/>
          <a:lstStyle/>
          <a:p>
            <a:fld id="{4B1086EF-3011-429C-976B-61D9CA3A2B54}" type="slidenum">
              <a:rPr lang="sv-SE" smtClean="0"/>
              <a:t>12</a:t>
            </a:fld>
            <a:endParaRPr lang="sv-SE" dirty="0"/>
          </a:p>
        </p:txBody>
      </p:sp>
    </p:spTree>
    <p:extLst>
      <p:ext uri="{BB962C8B-B14F-4D97-AF65-F5344CB8AC3E}">
        <p14:creationId xmlns:p14="http://schemas.microsoft.com/office/powerpoint/2010/main" val="26313194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4186997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240723735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5621168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43038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087165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51083233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040355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787650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258833670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38867267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2394286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0775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3" name="Platshållare för bildnummer 2">
            <a:extLst>
              <a:ext uri="{FF2B5EF4-FFF2-40B4-BE49-F238E27FC236}">
                <a16:creationId xmlns:a16="http://schemas.microsoft.com/office/drawing/2014/main" id="{474F5195-589E-4BA5-AA31-A11EABAE756F}"/>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1148642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19755276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388E3460-7228-4DB3-A6B8-F304B211BC3F}"/>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0014148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81ADCA10-B0AD-4D27-A94A-34783BF31DB3}"/>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6553C1A9-DB36-4729-A526-0352AB7C6E25}"/>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8212309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1496530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tx1"/>
                </a:solidFill>
              </a:defRPr>
            </a:lvl1pPr>
          </a:lstStyle>
          <a:p>
            <a:r>
              <a:rPr lang="sv-SE" dirty="0"/>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tx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tx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92686840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12937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dirty="0"/>
              <a:t>Klicka här för att ändra mall för rubrikformat</a:t>
            </a:r>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85569838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6535697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2854282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18006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095238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4311530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13694464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572419327"/>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70272873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1370054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01674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79632599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tx1"/>
                </a:solidFill>
              </a:defRPr>
            </a:lvl1pPr>
          </a:lstStyle>
          <a:p>
            <a:r>
              <a:rPr lang="sv-SE" dirty="0"/>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0436753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bg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A335F1B5-8765-459C-802C-DA620794171A}"/>
              </a:ext>
            </a:extLst>
          </p:cNvPr>
          <p:cNvSpPr>
            <a:spLocks noGrp="1"/>
          </p:cNvSpPr>
          <p:nvPr>
            <p:ph type="title" hasCustomPrompt="1"/>
          </p:nvPr>
        </p:nvSpPr>
        <p:spPr>
          <a:xfrm>
            <a:off x="1420650" y="2399545"/>
            <a:ext cx="6148878" cy="309600"/>
          </a:xfrm>
        </p:spPr>
        <p:txBody>
          <a:bodyPr>
            <a:normAutofit/>
          </a:bodyPr>
          <a:lstStyle>
            <a:lvl1pPr>
              <a:defRPr sz="1700">
                <a:solidFill>
                  <a:schemeClr val="tx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tx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92F5E2AC-A457-4DE9-9A2C-4BE86BC0052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176441280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698010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solidFill>
              </a:rPr>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6842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1"/>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
        <p:nvSpPr>
          <p:cNvPr id="15" name="textruta 14">
            <a:extLst>
              <a:ext uri="{FF2B5EF4-FFF2-40B4-BE49-F238E27FC236}">
                <a16:creationId xmlns:a16="http://schemas.microsoft.com/office/drawing/2014/main" id="{F8CA43A6-7E16-4DBD-AD75-D68133193CD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solidFill>
              </a:rPr>
              <a:t>Hållbar stad – öppen för världen</a:t>
            </a:r>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5030245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4" name="Rubrik 3">
            <a:extLst>
              <a:ext uri="{FF2B5EF4-FFF2-40B4-BE49-F238E27FC236}">
                <a16:creationId xmlns:a16="http://schemas.microsoft.com/office/drawing/2014/main" id="{7A284E58-B676-47B0-B49B-D281A884EF27}"/>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solidFill>
                <a:latin typeface="+mn-lt"/>
              </a:rPr>
              <a:t>Hållbar stad – öppen för världen</a:t>
            </a:r>
          </a:p>
        </p:txBody>
      </p:sp>
    </p:spTree>
    <p:extLst>
      <p:ext uri="{BB962C8B-B14F-4D97-AF65-F5344CB8AC3E}">
        <p14:creationId xmlns:p14="http://schemas.microsoft.com/office/powerpoint/2010/main" val="1110495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639076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25152883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latshållare för bildnummer 2">
            <a:extLst>
              <a:ext uri="{FF2B5EF4-FFF2-40B4-BE49-F238E27FC236}">
                <a16:creationId xmlns:a16="http://schemas.microsoft.com/office/drawing/2014/main" id="{2BC929D8-093F-4826-8D04-F268FF63E889}"/>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456351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6" name="Platshållare för bildnummer 5">
            <a:extLst>
              <a:ext uri="{FF2B5EF4-FFF2-40B4-BE49-F238E27FC236}">
                <a16:creationId xmlns:a16="http://schemas.microsoft.com/office/drawing/2014/main" id="{615128C6-B678-4715-9D0F-D4C07F59EDA5}"/>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30721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a:t>Klicka här för att ändra mall för rubrikformat</a:t>
            </a:r>
            <a:endParaRPr lang="sv-SE" dirty="0"/>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latshållare för bildnummer 2">
            <a:extLst>
              <a:ext uri="{FF2B5EF4-FFF2-40B4-BE49-F238E27FC236}">
                <a16:creationId xmlns:a16="http://schemas.microsoft.com/office/drawing/2014/main" id="{040785F0-4073-4C09-A77E-AF825CBA6233}"/>
              </a:ext>
            </a:extLst>
          </p:cNvPr>
          <p:cNvSpPr>
            <a:spLocks noGrp="1"/>
          </p:cNvSpPr>
          <p:nvPr>
            <p:ph type="sldNum" sz="quarter" idx="12"/>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740651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dirty="0"/>
              <a:t>Klicka här för att ändra mall för rubrikformat</a:t>
            </a:r>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dirty="0"/>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888074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3150360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032412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29092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522466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053557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6067083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4049095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50992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22215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2147408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A5CC9138-760F-4A17-8B1B-6D99EFF79AD6}"/>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8584371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tx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10;&#10;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2C9C189C-4F50-4B1D-9EA5-30AB73E59C08}"/>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01825FE-CC31-4DE6-9AA9-7C27B553E870}"/>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9172592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26892215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solidFill>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6802138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6653767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67873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13503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2027795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724989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25150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p:cNvSpPr>
            <a:spLocks noGrp="1"/>
          </p:cNvSpPr>
          <p:nvPr>
            <p:ph sz="half" idx="2"/>
          </p:nvPr>
        </p:nvSpPr>
        <p:spPr>
          <a:xfrm>
            <a:off x="407988" y="2281031"/>
            <a:ext cx="5278080" cy="3524684"/>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p:cNvSpPr>
            <a:spLocks noGrp="1"/>
          </p:cNvSpPr>
          <p:nvPr>
            <p:ph sz="quarter" idx="4"/>
          </p:nvPr>
        </p:nvSpPr>
        <p:spPr>
          <a:xfrm>
            <a:off x="6432000" y="2281035"/>
            <a:ext cx="5280000" cy="3524685"/>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5078841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541209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51412022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8481916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970678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529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46969404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477CCA5E-96FA-4B08-97E3-9C131E99F26D}"/>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a:t>
            </a:r>
            <a:r>
              <a:rPr lang="sv-SE" sz="1050" dirty="0">
                <a:solidFill>
                  <a:schemeClr val="tx1"/>
                </a:solidFill>
              </a:rPr>
              <a:t>öppen</a:t>
            </a:r>
            <a:r>
              <a:rPr lang="sv-SE" sz="1050" dirty="0">
                <a:solidFill>
                  <a:schemeClr val="tx1">
                    <a:lumMod val="95000"/>
                    <a:lumOff val="5000"/>
                  </a:schemeClr>
                </a:solidFill>
              </a:rPr>
              <a:t> för världen</a:t>
            </a:r>
          </a:p>
        </p:txBody>
      </p:sp>
    </p:spTree>
    <p:extLst>
      <p:ext uri="{BB962C8B-B14F-4D97-AF65-F5344CB8AC3E}">
        <p14:creationId xmlns:p14="http://schemas.microsoft.com/office/powerpoint/2010/main" val="123955551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01D92FDB-2EC0-4D2B-9027-B2C6802AC70F}"/>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4310153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260826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1465305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18398255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67990460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22901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2383832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859057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082183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3377983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42922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40954113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4940074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868409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5" name="Platshållare för bildnummer 4">
            <a:extLst>
              <a:ext uri="{FF2B5EF4-FFF2-40B4-BE49-F238E27FC236}">
                <a16:creationId xmlns:a16="http://schemas.microsoft.com/office/drawing/2014/main" id="{BA6D7259-E2CF-428A-9B5C-9AEE444FC13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4815549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380631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346713197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F54FBE38-BAA0-4913-A593-C4237FC13E33}"/>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152311727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48B20EB8-4FF0-4D86-B782-FE843B459F2B}"/>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266C4A4B-0FFF-4609-BF3A-89A12B42C121}"/>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312404377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751706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1_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extruta 1">
            <a:extLst>
              <a:ext uri="{FF2B5EF4-FFF2-40B4-BE49-F238E27FC236}">
                <a16:creationId xmlns:a16="http://schemas.microsoft.com/office/drawing/2014/main" id="{791AD600-C07A-4C4F-816C-2BE89532B957}"/>
              </a:ext>
            </a:extLst>
          </p:cNvPr>
          <p:cNvSpPr txBox="1"/>
          <p:nvPr userDrawn="1"/>
        </p:nvSpPr>
        <p:spPr>
          <a:xfrm>
            <a:off x="1420650" y="2405064"/>
            <a:ext cx="3026004" cy="309600"/>
          </a:xfrm>
          <a:prstGeom prst="rect">
            <a:avLst/>
          </a:prstGeom>
        </p:spPr>
        <p:txBody>
          <a:bodyPr vert="horz" lIns="0" tIns="0" rIns="0" bIns="0" rtlCol="0">
            <a:noAutofit/>
          </a:bodyPr>
          <a:lstStyle>
            <a:lvl1pPr lvl="0" indent="0" defTabSz="914332">
              <a:lnSpc>
                <a:spcPct val="100000"/>
              </a:lnSpc>
              <a:spcBef>
                <a:spcPts val="0"/>
              </a:spcBef>
              <a:spcAft>
                <a:spcPts val="300"/>
              </a:spcAft>
              <a:buFont typeface="Arial" panose="020B0604020202020204" pitchFamily="34" charset="0"/>
              <a:buNone/>
              <a:defRPr sz="1700" kern="0" baseline="0">
                <a:solidFill>
                  <a:schemeClr val="bg1"/>
                </a:solidFill>
                <a:latin typeface="+mj-lt"/>
              </a:defRPr>
            </a:lvl1pPr>
            <a:lvl2pPr marL="457167" indent="-230384" defTabSz="914332">
              <a:lnSpc>
                <a:spcPct val="110000"/>
              </a:lnSpc>
              <a:spcBef>
                <a:spcPts val="0"/>
              </a:spcBef>
              <a:spcAft>
                <a:spcPts val="300"/>
              </a:spcAft>
              <a:buFont typeface="Arial" panose="020B0604020202020204" pitchFamily="34" charset="0"/>
              <a:buChar char="–"/>
              <a:defRPr sz="1700"/>
            </a:lvl2pPr>
            <a:lvl3pPr marL="687548" indent="-230384" defTabSz="914332">
              <a:lnSpc>
                <a:spcPct val="110000"/>
              </a:lnSpc>
              <a:spcBef>
                <a:spcPts val="0"/>
              </a:spcBef>
              <a:spcAft>
                <a:spcPts val="300"/>
              </a:spcAft>
              <a:buFont typeface="Wingdings" panose="05000000000000000000" pitchFamily="2" charset="2"/>
              <a:buChar char="§"/>
              <a:defRPr sz="1700"/>
            </a:lvl3pPr>
            <a:lvl4pPr marL="914332" indent="-228584" defTabSz="914332">
              <a:lnSpc>
                <a:spcPct val="110000"/>
              </a:lnSpc>
              <a:spcBef>
                <a:spcPts val="0"/>
              </a:spcBef>
              <a:spcAft>
                <a:spcPts val="300"/>
              </a:spcAft>
              <a:buFont typeface="Arial" panose="020B0604020202020204" pitchFamily="34" charset="0"/>
              <a:buChar char="•"/>
              <a:defRPr sz="1700"/>
            </a:lvl4pPr>
            <a:lvl5pPr marL="1144714" indent="-228584" defTabSz="914332">
              <a:lnSpc>
                <a:spcPct val="110000"/>
              </a:lnSpc>
              <a:spcBef>
                <a:spcPts val="0"/>
              </a:spcBef>
              <a:spcAft>
                <a:spcPts val="300"/>
              </a:spcAft>
              <a:buFont typeface="Arial" panose="020B0604020202020204" pitchFamily="34" charset="0"/>
              <a:buChar char="•"/>
              <a:defRPr sz="1700"/>
            </a:lvl5pPr>
            <a:lvl6pPr marL="2514412" indent="-228584" defTabSz="914332">
              <a:lnSpc>
                <a:spcPct val="90000"/>
              </a:lnSpc>
              <a:spcBef>
                <a:spcPts val="500"/>
              </a:spcBef>
              <a:buFont typeface="Arial" panose="020B0604020202020204" pitchFamily="34" charset="0"/>
              <a:buChar char="•"/>
            </a:lvl6pPr>
            <a:lvl7pPr marL="2971578" indent="-228584" defTabSz="914332">
              <a:lnSpc>
                <a:spcPct val="90000"/>
              </a:lnSpc>
              <a:spcBef>
                <a:spcPts val="500"/>
              </a:spcBef>
              <a:buFont typeface="Arial" panose="020B0604020202020204" pitchFamily="34" charset="0"/>
              <a:buChar char="•"/>
            </a:lvl7pPr>
            <a:lvl8pPr marL="3428744" indent="-228584" defTabSz="914332">
              <a:lnSpc>
                <a:spcPct val="90000"/>
              </a:lnSpc>
              <a:spcBef>
                <a:spcPts val="500"/>
              </a:spcBef>
              <a:buFont typeface="Arial" panose="020B0604020202020204" pitchFamily="34" charset="0"/>
              <a:buChar char="•"/>
            </a:lvl8pPr>
            <a:lvl9pPr marL="3885910" indent="-228584" defTabSz="914332">
              <a:lnSpc>
                <a:spcPct val="90000"/>
              </a:lnSpc>
              <a:spcBef>
                <a:spcPts val="500"/>
              </a:spcBef>
              <a:buFont typeface="Arial" panose="020B0604020202020204" pitchFamily="34" charset="0"/>
              <a:buChar char="•"/>
            </a:lvl9pPr>
          </a:lstStyle>
          <a:p>
            <a:pPr lvl="0"/>
            <a:r>
              <a:rPr lang="sv-SE" dirty="0"/>
              <a:t>Kontakt</a:t>
            </a:r>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03B86F8F-A217-4EC5-95CF-481328A25B1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429272489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04438321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7086055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7301865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0012043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6544503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810400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7266406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1561137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8602658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6383635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10420958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8976977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40291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97886335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B3A12899-234C-4D37-942E-64C01D64533B}"/>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67246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Klicka här för att ändra format på bakgrundstexten</a:t>
            </a:r>
          </a:p>
        </p:txBody>
      </p:sp>
      <p:sp>
        <p:nvSpPr>
          <p:cNvPr id="6" name="Platshållare för bildnummer 5">
            <a:extLst>
              <a:ext uri="{FF2B5EF4-FFF2-40B4-BE49-F238E27FC236}">
                <a16:creationId xmlns:a16="http://schemas.microsoft.com/office/drawing/2014/main" id="{344BB15C-87DA-407B-A8B6-CA070A8D70E5}"/>
              </a:ext>
            </a:extLst>
          </p:cNvPr>
          <p:cNvSpPr>
            <a:spLocks noGrp="1"/>
          </p:cNvSpPr>
          <p:nvPr>
            <p:ph type="sldNum" sz="quarter" idx="16"/>
          </p:nvPr>
        </p:nvSpPr>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088029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D9E1B7B2-3451-4D29-B53E-14A2743034F0}"/>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BA484A78-938B-41DE-9685-15EC3BD0A572}"/>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65666668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40191178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314951962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50915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4424537-5ECE-4D36-9AE9-88D8AFB54949}"/>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p:cNvSpPr>
            <a:spLocks noGrp="1"/>
          </p:cNvSpPr>
          <p:nvPr>
            <p:ph sz="half" idx="1"/>
          </p:nvPr>
        </p:nvSpPr>
        <p:spPr>
          <a:xfrm>
            <a:off x="407988"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Content Placeholder 3"/>
          <p:cNvSpPr>
            <a:spLocks noGrp="1"/>
          </p:cNvSpPr>
          <p:nvPr>
            <p:ph sz="half" idx="2"/>
          </p:nvPr>
        </p:nvSpPr>
        <p:spPr>
          <a:xfrm>
            <a:off x="6379250" y="1736729"/>
            <a:ext cx="5400000" cy="4176710"/>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Platshållare för bildnummer 4">
            <a:extLst>
              <a:ext uri="{FF2B5EF4-FFF2-40B4-BE49-F238E27FC236}">
                <a16:creationId xmlns:a16="http://schemas.microsoft.com/office/drawing/2014/main" id="{EC9B43C6-89FD-4564-BB62-9B67C1AE2E6A}"/>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459298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BCE7E41F-F5AB-42BF-88B5-ED5B44A6461E}"/>
              </a:ext>
            </a:extLst>
          </p:cNvPr>
          <p:cNvSpPr>
            <a:spLocks noGrp="1"/>
          </p:cNvSpPr>
          <p:nvPr>
            <p:ph type="title"/>
          </p:nvPr>
        </p:nvSpPr>
        <p:spPr/>
        <p:txBody>
          <a:bodyPr/>
          <a:lstStyle/>
          <a:p>
            <a:r>
              <a:rPr lang="sv-SE"/>
              <a:t>Klicka här för att ändra mall för rubrikformat</a:t>
            </a:r>
            <a:endParaRPr lang="sv-SE" dirty="0"/>
          </a:p>
        </p:txBody>
      </p:sp>
      <p:sp>
        <p:nvSpPr>
          <p:cNvPr id="3" name="Text Placeholder 2"/>
          <p:cNvSpPr>
            <a:spLocks noGrp="1"/>
          </p:cNvSpPr>
          <p:nvPr>
            <p:ph type="body" idx="1"/>
          </p:nvPr>
        </p:nvSpPr>
        <p:spPr>
          <a:xfrm>
            <a:off x="407988" y="1588563"/>
            <a:ext cx="527808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4" name="Content Placeholder 3"/>
          <p:cNvSpPr>
            <a:spLocks noGrp="1"/>
          </p:cNvSpPr>
          <p:nvPr>
            <p:ph sz="half" idx="2"/>
          </p:nvPr>
        </p:nvSpPr>
        <p:spPr>
          <a:xfrm>
            <a:off x="407988" y="2281031"/>
            <a:ext cx="5278080" cy="3524684"/>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5" name="Text Placeholder 4"/>
          <p:cNvSpPr>
            <a:spLocks noGrp="1"/>
          </p:cNvSpPr>
          <p:nvPr>
            <p:ph type="body" sz="quarter" idx="3"/>
          </p:nvPr>
        </p:nvSpPr>
        <p:spPr>
          <a:xfrm>
            <a:off x="6432000" y="1591385"/>
            <a:ext cx="5280000" cy="648720"/>
          </a:xfrm>
        </p:spPr>
        <p:txBody>
          <a:bodyPr anchor="t" anchorCtr="0">
            <a:normAutofit/>
          </a:bodyPr>
          <a:lstStyle>
            <a:lvl1pPr marL="0" indent="0">
              <a:spcBef>
                <a:spcPts val="0"/>
              </a:spcBef>
              <a:buNone/>
              <a:defRPr sz="2000" b="1"/>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Redigera format för bakgrundstext</a:t>
            </a:r>
          </a:p>
        </p:txBody>
      </p:sp>
      <p:sp>
        <p:nvSpPr>
          <p:cNvPr id="6" name="Content Placeholder 5"/>
          <p:cNvSpPr>
            <a:spLocks noGrp="1"/>
          </p:cNvSpPr>
          <p:nvPr>
            <p:ph sz="quarter" idx="4"/>
          </p:nvPr>
        </p:nvSpPr>
        <p:spPr>
          <a:xfrm>
            <a:off x="6432000" y="2281035"/>
            <a:ext cx="5280000" cy="3524685"/>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2" name="Platshållare för bildnummer 1">
            <a:extLst>
              <a:ext uri="{FF2B5EF4-FFF2-40B4-BE49-F238E27FC236}">
                <a16:creationId xmlns:a16="http://schemas.microsoft.com/office/drawing/2014/main" id="{5B0B39BD-A593-4A83-AD46-53A96C2F78AD}"/>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0027434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68562D-9C3D-4ED0-821E-7821BFECF33E}"/>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471AB884-926D-4607-993A-83391A779C12}"/>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3156330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2EDB076-0118-4581-B17D-C1A0602FB948}"/>
              </a:ext>
            </a:extLst>
          </p:cNvPr>
          <p:cNvSpPr>
            <a:spLocks noGrp="1"/>
          </p:cNvSpPr>
          <p:nvPr>
            <p:ph type="title"/>
          </p:nvPr>
        </p:nvSpPr>
        <p:spPr/>
        <p:txBody>
          <a:bodyPr/>
          <a:lstStyle/>
          <a:p>
            <a:r>
              <a:rPr lang="sv-SE"/>
              <a:t>Klicka här för att ändra mall för rubrikformat</a:t>
            </a:r>
            <a:endParaRPr lang="sv-SE" dirty="0"/>
          </a:p>
        </p:txBody>
      </p:sp>
      <p:sp>
        <p:nvSpPr>
          <p:cNvPr id="6" name="Content Placeholder 2">
            <a:extLst>
              <a:ext uri="{FF2B5EF4-FFF2-40B4-BE49-F238E27FC236}">
                <a16:creationId xmlns:a16="http://schemas.microsoft.com/office/drawing/2014/main" id="{51FAA0E3-3FDA-41A6-B9F8-73A1FEF31347}"/>
              </a:ext>
            </a:extLst>
          </p:cNvPr>
          <p:cNvSpPr>
            <a:spLocks noGrp="1"/>
          </p:cNvSpPr>
          <p:nvPr>
            <p:ph sz="half" idx="10"/>
          </p:nvPr>
        </p:nvSpPr>
        <p:spPr>
          <a:xfrm>
            <a:off x="417075" y="1736728"/>
            <a:ext cx="5678925" cy="4194629"/>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en-US" dirty="0"/>
          </a:p>
        </p:txBody>
      </p:sp>
      <p:sp>
        <p:nvSpPr>
          <p:cNvPr id="3" name="Picture Placeholder 2"/>
          <p:cNvSpPr>
            <a:spLocks noGrp="1"/>
          </p:cNvSpPr>
          <p:nvPr>
            <p:ph type="pic" idx="1" hasCustomPrompt="1"/>
          </p:nvPr>
        </p:nvSpPr>
        <p:spPr>
          <a:xfrm>
            <a:off x="7598925"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AB6397E3-2F6A-46E7-B952-96596182496A}"/>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7618994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800F4CB-80BD-4C46-8862-E3F5646FDE7A}"/>
              </a:ext>
            </a:extLst>
          </p:cNvPr>
          <p:cNvSpPr>
            <a:spLocks noGrp="1"/>
          </p:cNvSpPr>
          <p:nvPr>
            <p:ph type="title"/>
          </p:nvPr>
        </p:nvSpPr>
        <p:spPr/>
        <p:txBody>
          <a:bodyPr/>
          <a:lstStyle/>
          <a:p>
            <a:r>
              <a:rPr lang="sv-SE"/>
              <a:t>Klicka här för att ändra mall för rubrikformat</a:t>
            </a:r>
            <a:endParaRPr lang="sv-SE" dirty="0"/>
          </a:p>
        </p:txBody>
      </p:sp>
      <p:sp>
        <p:nvSpPr>
          <p:cNvPr id="5" name="Content Placeholder 2">
            <a:extLst>
              <a:ext uri="{FF2B5EF4-FFF2-40B4-BE49-F238E27FC236}">
                <a16:creationId xmlns:a16="http://schemas.microsoft.com/office/drawing/2014/main" id="{D18EAA5A-4340-4EE5-A1A8-3200B98C0962}"/>
              </a:ext>
            </a:extLst>
          </p:cNvPr>
          <p:cNvSpPr>
            <a:spLocks noGrp="1"/>
          </p:cNvSpPr>
          <p:nvPr>
            <p:ph sz="half" idx="10"/>
          </p:nvPr>
        </p:nvSpPr>
        <p:spPr>
          <a:xfrm>
            <a:off x="6096000" y="1736728"/>
            <a:ext cx="5688013" cy="4194629"/>
          </a:xfrm>
        </p:spPr>
        <p:txBody>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3" name="Picture Placeholder 2"/>
          <p:cNvSpPr>
            <a:spLocks noGrp="1"/>
          </p:cNvSpPr>
          <p:nvPr>
            <p:ph type="pic" idx="1" hasCustomPrompt="1"/>
          </p:nvPr>
        </p:nvSpPr>
        <p:spPr>
          <a:xfrm>
            <a:off x="407988" y="1738313"/>
            <a:ext cx="4176000" cy="4175125"/>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Platshållare för bildnummer 3">
            <a:extLst>
              <a:ext uri="{FF2B5EF4-FFF2-40B4-BE49-F238E27FC236}">
                <a16:creationId xmlns:a16="http://schemas.microsoft.com/office/drawing/2014/main" id="{DEAD5FAA-1657-4061-B125-FAABE5DDE224}"/>
              </a:ext>
            </a:extLst>
          </p:cNvPr>
          <p:cNvSpPr>
            <a:spLocks noGrp="1"/>
          </p:cNvSpPr>
          <p:nvPr>
            <p:ph type="sldNum" sz="quarter" idx="11"/>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6827762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2_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C800227-24F3-424A-950F-9031EC7717A1}"/>
              </a:ext>
            </a:extLst>
          </p:cNvPr>
          <p:cNvSpPr>
            <a:spLocks noGrp="1"/>
          </p:cNvSpPr>
          <p:nvPr>
            <p:ph type="title"/>
          </p:nvPr>
        </p:nvSpPr>
        <p:spPr/>
        <p:txBody>
          <a:bodyPr/>
          <a:lstStyle/>
          <a:p>
            <a:r>
              <a:rPr lang="sv-SE"/>
              <a:t>Klicka här för att ändra mall för rubrikformat</a:t>
            </a:r>
            <a:endParaRPr lang="sv-SE" dirty="0"/>
          </a:p>
        </p:txBody>
      </p:sp>
      <p:sp>
        <p:nvSpPr>
          <p:cNvPr id="3" name="Picture Placeholder 2"/>
          <p:cNvSpPr>
            <a:spLocks noGrp="1"/>
          </p:cNvSpPr>
          <p:nvPr>
            <p:ph type="pic" idx="1" hasCustomPrompt="1"/>
          </p:nvPr>
        </p:nvSpPr>
        <p:spPr>
          <a:xfrm>
            <a:off x="407988"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4" name="Text Placeholder 3"/>
          <p:cNvSpPr>
            <a:spLocks noGrp="1"/>
          </p:cNvSpPr>
          <p:nvPr>
            <p:ph type="body" sz="half" idx="2"/>
          </p:nvPr>
        </p:nvSpPr>
        <p:spPr>
          <a:xfrm>
            <a:off x="407988"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10" name="Picture Placeholder 2">
            <a:extLst>
              <a:ext uri="{FF2B5EF4-FFF2-40B4-BE49-F238E27FC236}">
                <a16:creationId xmlns:a16="http://schemas.microsoft.com/office/drawing/2014/main" id="{F5F04B5A-F0FB-4FC9-9F5F-CDA6CEE251C7}"/>
              </a:ext>
            </a:extLst>
          </p:cNvPr>
          <p:cNvSpPr>
            <a:spLocks noGrp="1"/>
          </p:cNvSpPr>
          <p:nvPr>
            <p:ph type="pic" idx="12" hasCustomPrompt="1"/>
          </p:nvPr>
        </p:nvSpPr>
        <p:spPr>
          <a:xfrm>
            <a:off x="4296000"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5" name="Text Placeholder 3">
            <a:extLst>
              <a:ext uri="{FF2B5EF4-FFF2-40B4-BE49-F238E27FC236}">
                <a16:creationId xmlns:a16="http://schemas.microsoft.com/office/drawing/2014/main" id="{A5F93C07-C166-474C-8E0B-4E9C3BBCB337}"/>
              </a:ext>
            </a:extLst>
          </p:cNvPr>
          <p:cNvSpPr>
            <a:spLocks noGrp="1"/>
          </p:cNvSpPr>
          <p:nvPr>
            <p:ph type="body" sz="half" idx="15"/>
          </p:nvPr>
        </p:nvSpPr>
        <p:spPr>
          <a:xfrm>
            <a:off x="4296000"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a:t>Redigera format för bakgrundstext</a:t>
            </a:r>
          </a:p>
        </p:txBody>
      </p:sp>
      <p:sp>
        <p:nvSpPr>
          <p:cNvPr id="11" name="Picture Placeholder 2">
            <a:extLst>
              <a:ext uri="{FF2B5EF4-FFF2-40B4-BE49-F238E27FC236}">
                <a16:creationId xmlns:a16="http://schemas.microsoft.com/office/drawing/2014/main" id="{A7F97845-F21E-448F-BCE4-594A545AB8CB}"/>
              </a:ext>
            </a:extLst>
          </p:cNvPr>
          <p:cNvSpPr>
            <a:spLocks noGrp="1"/>
          </p:cNvSpPr>
          <p:nvPr>
            <p:ph type="pic" idx="13" hasCustomPrompt="1"/>
          </p:nvPr>
        </p:nvSpPr>
        <p:spPr>
          <a:xfrm>
            <a:off x="8184013" y="1738313"/>
            <a:ext cx="3600000" cy="3660464"/>
          </a:xfrm>
          <a:solidFill>
            <a:schemeClr val="bg1">
              <a:lumMod val="85000"/>
            </a:schemeClr>
          </a:solidFill>
        </p:spPr>
        <p:txBody>
          <a:bodyPr anchor="ctr" anchorCtr="0">
            <a:normAutofit/>
          </a:bodyPr>
          <a:lstStyle>
            <a:lvl1pPr marL="0" indent="0" algn="ctr">
              <a:buNone/>
              <a:defRPr sz="20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dirty="0"/>
              <a:t>Klicka på ikonen </a:t>
            </a:r>
            <a:br>
              <a:rPr lang="sv-SE" dirty="0"/>
            </a:br>
            <a:br>
              <a:rPr lang="sv-SE" dirty="0"/>
            </a:br>
            <a:r>
              <a:rPr lang="sv-SE" dirty="0"/>
              <a:t>för att lägga till en bild</a:t>
            </a:r>
            <a:endParaRPr lang="en-US" dirty="0"/>
          </a:p>
        </p:txBody>
      </p:sp>
      <p:sp>
        <p:nvSpPr>
          <p:cNvPr id="14" name="Text Placeholder 3">
            <a:extLst>
              <a:ext uri="{FF2B5EF4-FFF2-40B4-BE49-F238E27FC236}">
                <a16:creationId xmlns:a16="http://schemas.microsoft.com/office/drawing/2014/main" id="{5F230963-9997-4CAE-9B9D-4F53D8044D29}"/>
              </a:ext>
            </a:extLst>
          </p:cNvPr>
          <p:cNvSpPr>
            <a:spLocks noGrp="1"/>
          </p:cNvSpPr>
          <p:nvPr>
            <p:ph type="body" sz="half" idx="14"/>
          </p:nvPr>
        </p:nvSpPr>
        <p:spPr>
          <a:xfrm>
            <a:off x="8184013" y="5528974"/>
            <a:ext cx="3600000" cy="384464"/>
          </a:xfrm>
        </p:spPr>
        <p:txBody>
          <a:bodyPr>
            <a:normAutofit/>
          </a:bodyPr>
          <a:lstStyle>
            <a:lvl1pPr marL="0" indent="0">
              <a:buFont typeface="Arial" panose="020B0604020202020204" pitchFamily="34" charset="0"/>
              <a:buNone/>
              <a:defRPr sz="14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Redigera format för bakgrundstext</a:t>
            </a:r>
          </a:p>
        </p:txBody>
      </p:sp>
      <p:sp>
        <p:nvSpPr>
          <p:cNvPr id="5" name="Platshållare för bildnummer 4">
            <a:extLst>
              <a:ext uri="{FF2B5EF4-FFF2-40B4-BE49-F238E27FC236}">
                <a16:creationId xmlns:a16="http://schemas.microsoft.com/office/drawing/2014/main" id="{23227AAC-52A1-439E-A66E-B8A4CE23E2A5}"/>
              </a:ext>
            </a:extLst>
          </p:cNvPr>
          <p:cNvSpPr>
            <a:spLocks noGrp="1"/>
          </p:cNvSpPr>
          <p:nvPr>
            <p:ph type="sldNum" sz="quarter" idx="16"/>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94545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14684120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Bild helsida">
    <p:spTree>
      <p:nvGrpSpPr>
        <p:cNvPr id="1" name=""/>
        <p:cNvGrpSpPr/>
        <p:nvPr/>
      </p:nvGrpSpPr>
      <p:grpSpPr>
        <a:xfrm>
          <a:off x="0" y="0"/>
          <a:ext cx="0" cy="0"/>
          <a:chOff x="0" y="0"/>
          <a:chExt cx="0" cy="0"/>
        </a:xfrm>
      </p:grpSpPr>
      <p:sp>
        <p:nvSpPr>
          <p:cNvPr id="5" name="Platshållare för bild 4"/>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r>
              <a:rPr lang="sv-SE" dirty="0"/>
              <a:t>Klicka på ikonen </a:t>
            </a:r>
            <a:br>
              <a:rPr lang="sv-SE" dirty="0"/>
            </a:br>
            <a:br>
              <a:rPr lang="sv-SE" dirty="0"/>
            </a:br>
            <a:r>
              <a:rPr lang="sv-SE" dirty="0"/>
              <a:t>för att lägga till en bild</a:t>
            </a:r>
            <a:endParaRPr lang="en-US" dirty="0"/>
          </a:p>
        </p:txBody>
      </p:sp>
    </p:spTree>
    <p:extLst>
      <p:ext uri="{BB962C8B-B14F-4D97-AF65-F5344CB8AC3E}">
        <p14:creationId xmlns:p14="http://schemas.microsoft.com/office/powerpoint/2010/main" val="35383248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Bild helsida med rubrik">
    <p:spTree>
      <p:nvGrpSpPr>
        <p:cNvPr id="1" name=""/>
        <p:cNvGrpSpPr/>
        <p:nvPr/>
      </p:nvGrpSpPr>
      <p:grpSpPr>
        <a:xfrm>
          <a:off x="0" y="0"/>
          <a:ext cx="0" cy="0"/>
          <a:chOff x="0" y="0"/>
          <a:chExt cx="0" cy="0"/>
        </a:xfrm>
      </p:grpSpPr>
      <p:sp>
        <p:nvSpPr>
          <p:cNvPr id="2" name="Platshållare för sidfot 1">
            <a:extLst>
              <a:ext uri="{FF2B5EF4-FFF2-40B4-BE49-F238E27FC236}">
                <a16:creationId xmlns:a16="http://schemas.microsoft.com/office/drawing/2014/main" id="{4C2CB002-9FCD-48CA-BEF4-9C216A36070A}"/>
              </a:ext>
            </a:extLst>
          </p:cNvPr>
          <p:cNvSpPr>
            <a:spLocks noGrp="1"/>
          </p:cNvSpPr>
          <p:nvPr>
            <p:ph type="ftr" sz="quarter" idx="11"/>
          </p:nvPr>
        </p:nvSpPr>
        <p:spPr>
          <a:xfrm>
            <a:off x="479999" y="6376989"/>
            <a:ext cx="5616000" cy="147636"/>
          </a:xfrm>
          <a:prstGeom prst="rect">
            <a:avLst/>
          </a:prstGeom>
        </p:spPr>
        <p:txBody>
          <a:bodyPr/>
          <a:lstStyle/>
          <a:p>
            <a:endParaRPr lang="sv-SE" dirty="0"/>
          </a:p>
        </p:txBody>
      </p:sp>
      <p:sp>
        <p:nvSpPr>
          <p:cNvPr id="4" name="Platshållare för bild 5">
            <a:extLst>
              <a:ext uri="{FF2B5EF4-FFF2-40B4-BE49-F238E27FC236}">
                <a16:creationId xmlns:a16="http://schemas.microsoft.com/office/drawing/2014/main" id="{1566CF40-59BE-4449-B880-5CCAFCC9D997}"/>
              </a:ext>
            </a:extLst>
          </p:cNvPr>
          <p:cNvSpPr>
            <a:spLocks noGrp="1"/>
          </p:cNvSpPr>
          <p:nvPr>
            <p:ph type="pic" sz="quarter" idx="10" hasCustomPrompt="1"/>
          </p:nvPr>
        </p:nvSpPr>
        <p:spPr>
          <a:xfrm>
            <a:off x="0" y="0"/>
            <a:ext cx="12192000" cy="6858000"/>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6" name="Title 1">
            <a:extLst>
              <a:ext uri="{FF2B5EF4-FFF2-40B4-BE49-F238E27FC236}">
                <a16:creationId xmlns:a16="http://schemas.microsoft.com/office/drawing/2014/main" id="{5F556A3A-7138-45B2-8593-FAB5296ADD6C}"/>
              </a:ext>
            </a:extLst>
          </p:cNvPr>
          <p:cNvSpPr>
            <a:spLocks noGrp="1"/>
          </p:cNvSpPr>
          <p:nvPr>
            <p:ph type="ctrTitle"/>
          </p:nvPr>
        </p:nvSpPr>
        <p:spPr>
          <a:xfrm>
            <a:off x="1528841" y="2404809"/>
            <a:ext cx="9134323" cy="1113092"/>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spTree>
    <p:extLst>
      <p:ext uri="{BB962C8B-B14F-4D97-AF65-F5344CB8AC3E}">
        <p14:creationId xmlns:p14="http://schemas.microsoft.com/office/powerpoint/2010/main" val="324201136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4BC2FFEF-6434-4E63-AD0D-37B93846A0B7}"/>
              </a:ext>
            </a:extLst>
          </p:cNvPr>
          <p:cNvSpPr>
            <a:spLocks noGrp="1"/>
          </p:cNvSpPr>
          <p:nvPr>
            <p:ph type="sldNum" sz="quarter" idx="10"/>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291197308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blank" preserve="1">
  <p:cSld name="Helt 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571227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Avsnittsrubrik med bild">
    <p:spTree>
      <p:nvGrpSpPr>
        <p:cNvPr id="1" name=""/>
        <p:cNvGrpSpPr/>
        <p:nvPr/>
      </p:nvGrpSpPr>
      <p:grpSpPr>
        <a:xfrm>
          <a:off x="0" y="0"/>
          <a:ext cx="0" cy="0"/>
          <a:chOff x="0" y="0"/>
          <a:chExt cx="0" cy="0"/>
        </a:xfrm>
      </p:grpSpPr>
      <p:sp>
        <p:nvSpPr>
          <p:cNvPr id="8" name="Platshållare för bild 5">
            <a:extLst>
              <a:ext uri="{FF2B5EF4-FFF2-40B4-BE49-F238E27FC236}">
                <a16:creationId xmlns:a16="http://schemas.microsoft.com/office/drawing/2014/main" id="{E89F1A3B-CD83-40C2-B654-7491BD29FCD5}"/>
              </a:ext>
            </a:extLst>
          </p:cNvPr>
          <p:cNvSpPr>
            <a:spLocks noGrp="1"/>
          </p:cNvSpPr>
          <p:nvPr>
            <p:ph type="pic" sz="quarter" idx="11" hasCustomPrompt="1"/>
          </p:nvPr>
        </p:nvSpPr>
        <p:spPr>
          <a:xfrm>
            <a:off x="407989" y="404812"/>
            <a:ext cx="11376024" cy="5508625"/>
          </a:xfrm>
          <a:prstGeom prst="round2SameRect">
            <a:avLst>
              <a:gd name="adj1" fmla="val 0"/>
              <a:gd name="adj2" fmla="val 0"/>
            </a:avLst>
          </a:prstGeom>
          <a:solidFill>
            <a:schemeClr val="bg1">
              <a:lumMod val="85000"/>
            </a:schemeClr>
          </a:solidFill>
        </p:spPr>
        <p:txBody>
          <a:bodyPr anchor="ctr" anchorCtr="0">
            <a:normAutofit/>
          </a:bodyPr>
          <a:lstStyle>
            <a:lvl1pPr marL="0" marR="0" indent="0" algn="ctr" defTabSz="914332" rtl="0" eaLnBrk="1" fontAlgn="auto" latinLnBrk="0" hangingPunct="1">
              <a:lnSpc>
                <a:spcPct val="100000"/>
              </a:lnSpc>
              <a:spcBef>
                <a:spcPts val="1843"/>
              </a:spcBef>
              <a:spcAft>
                <a:spcPts val="0"/>
              </a:spcAft>
              <a:buClrTx/>
              <a:buSzTx/>
              <a:buFont typeface="Arial" panose="020B0604020202020204" pitchFamily="34" charset="0"/>
              <a:buNone/>
              <a:tabLst/>
              <a:defRPr sz="1600">
                <a:solidFill>
                  <a:schemeClr val="tx1"/>
                </a:solidFill>
              </a:defRPr>
            </a:lvl1pPr>
          </a:lstStyle>
          <a:p>
            <a:pPr marL="0" marR="0" lvl="0" indent="0" algn="l" defTabSz="914332" rtl="0" eaLnBrk="1" fontAlgn="auto" latinLnBrk="0" hangingPunct="1">
              <a:lnSpc>
                <a:spcPct val="100000"/>
              </a:lnSpc>
              <a:spcBef>
                <a:spcPts val="1843"/>
              </a:spcBef>
              <a:spcAft>
                <a:spcPts val="0"/>
              </a:spcAft>
              <a:buClrTx/>
              <a:buSzTx/>
              <a:buFont typeface="Arial" panose="020B0604020202020204" pitchFamily="34" charset="0"/>
              <a:buNone/>
              <a:tabLst/>
              <a:defRPr/>
            </a:pPr>
            <a:br>
              <a:rPr lang="sv-SE" dirty="0"/>
            </a:br>
            <a:br>
              <a:rPr lang="sv-SE" dirty="0"/>
            </a:br>
            <a:br>
              <a:rPr lang="sv-SE" dirty="0"/>
            </a:br>
            <a:r>
              <a:rPr lang="sv-SE" dirty="0"/>
              <a:t>Klicka på ikonen ovan</a:t>
            </a:r>
            <a:br>
              <a:rPr lang="sv-SE" dirty="0"/>
            </a:br>
            <a:r>
              <a:rPr lang="sv-SE" dirty="0"/>
              <a:t>för att lägga till en bild</a:t>
            </a:r>
            <a:endParaRPr lang="en-US" dirty="0"/>
          </a:p>
        </p:txBody>
      </p:sp>
      <p:sp>
        <p:nvSpPr>
          <p:cNvPr id="9" name="Title 1">
            <a:extLst>
              <a:ext uri="{FF2B5EF4-FFF2-40B4-BE49-F238E27FC236}">
                <a16:creationId xmlns:a16="http://schemas.microsoft.com/office/drawing/2014/main" id="{EAB74EFB-B5F9-4503-84BF-A1C8C3809B6F}"/>
              </a:ext>
            </a:extLst>
          </p:cNvPr>
          <p:cNvSpPr>
            <a:spLocks noGrp="1"/>
          </p:cNvSpPr>
          <p:nvPr>
            <p:ph type="ctrTitle"/>
          </p:nvPr>
        </p:nvSpPr>
        <p:spPr>
          <a:xfrm>
            <a:off x="1879600" y="1973603"/>
            <a:ext cx="8483640" cy="885112"/>
          </a:xfrm>
          <a:prstGeom prst="rect">
            <a:avLst/>
          </a:prstGeom>
        </p:spPr>
        <p:txBody>
          <a:bodyPr anchor="ctr" anchorCtr="0">
            <a:noAutofit/>
          </a:bodyPr>
          <a:lstStyle>
            <a:lvl1pPr algn="ctr">
              <a:lnSpc>
                <a:spcPct val="90000"/>
              </a:lnSpc>
              <a:defRPr sz="4000">
                <a:solidFill>
                  <a:schemeClr val="bg1"/>
                </a:solidFill>
              </a:defRPr>
            </a:lvl1pPr>
          </a:lstStyle>
          <a:p>
            <a:r>
              <a:rPr lang="sv-SE"/>
              <a:t>Klicka här för att ändra mall för rubrikformat</a:t>
            </a:r>
            <a:endParaRPr lang="en-US" dirty="0"/>
          </a:p>
        </p:txBody>
      </p:sp>
      <p:sp>
        <p:nvSpPr>
          <p:cNvPr id="6" name="textruta 5">
            <a:extLst>
              <a:ext uri="{FF2B5EF4-FFF2-40B4-BE49-F238E27FC236}">
                <a16:creationId xmlns:a16="http://schemas.microsoft.com/office/drawing/2014/main" id="{BE03C4AA-7F69-47DB-B0C7-C398C29343E8}"/>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t>Hållbar stad – öppen för världen</a:t>
            </a:r>
          </a:p>
        </p:txBody>
      </p:sp>
      <p:pic>
        <p:nvPicPr>
          <p:cNvPr id="7" name="Bildobjekt 6" descr="Logo" title="Logo">
            <a:extLst>
              <a:ext uri="{FF2B5EF4-FFF2-40B4-BE49-F238E27FC236}">
                <a16:creationId xmlns:a16="http://schemas.microsoft.com/office/drawing/2014/main" id="{A42DC399-9929-4DB1-86A7-EDD1619A0A0E}"/>
              </a:ext>
            </a:extLst>
          </p:cNvPr>
          <p:cNvPicPr>
            <a:picLocks noChangeAspect="1"/>
          </p:cNvPicPr>
          <p:nvPr userDrawn="1"/>
        </p:nvPicPr>
        <p:blipFill>
          <a:blip r:embed="rId2"/>
          <a:stretch>
            <a:fillRect/>
          </a:stretch>
        </p:blipFill>
        <p:spPr>
          <a:xfrm>
            <a:off x="10498641" y="6168924"/>
            <a:ext cx="1280271" cy="426757"/>
          </a:xfrm>
          <a:prstGeom prst="rect">
            <a:avLst/>
          </a:prstGeom>
        </p:spPr>
      </p:pic>
    </p:spTree>
    <p:extLst>
      <p:ext uri="{BB962C8B-B14F-4D97-AF65-F5344CB8AC3E}">
        <p14:creationId xmlns:p14="http://schemas.microsoft.com/office/powerpoint/2010/main" val="17090889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966CA57-627C-4882-9601-245D15D92392}"/>
              </a:ext>
            </a:extLst>
          </p:cNvPr>
          <p:cNvSpPr/>
          <p:nvPr userDrawn="1"/>
        </p:nvSpPr>
        <p:spPr>
          <a:xfrm>
            <a:off x="407988" y="404813"/>
            <a:ext cx="11376025" cy="5508000"/>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sz="1800" dirty="0"/>
          </a:p>
        </p:txBody>
      </p:sp>
      <p:sp>
        <p:nvSpPr>
          <p:cNvPr id="2" name="Title 1"/>
          <p:cNvSpPr>
            <a:spLocks noGrp="1"/>
          </p:cNvSpPr>
          <p:nvPr>
            <p:ph type="ctrTitle"/>
          </p:nvPr>
        </p:nvSpPr>
        <p:spPr>
          <a:xfrm>
            <a:off x="1528841" y="2404809"/>
            <a:ext cx="9134323" cy="1349829"/>
          </a:xfrm>
          <a:prstGeom prst="rect">
            <a:avLst/>
          </a:prstGeom>
        </p:spPr>
        <p:txBody>
          <a:bodyPr anchor="ctr" anchorCtr="0">
            <a:noAutofit/>
          </a:bodyPr>
          <a:lstStyle>
            <a:lvl1pPr algn="ctr">
              <a:lnSpc>
                <a:spcPct val="90000"/>
              </a:lnSpc>
              <a:defRPr sz="4500">
                <a:solidFill>
                  <a:schemeClr val="bg1"/>
                </a:solidFill>
              </a:defRPr>
            </a:lvl1pPr>
          </a:lstStyle>
          <a:p>
            <a:r>
              <a:rPr lang="sv-SE"/>
              <a:t>Klicka här för att ändra mall för rubrikformat</a:t>
            </a:r>
            <a:endParaRPr lang="en-US" dirty="0"/>
          </a:p>
        </p:txBody>
      </p:sp>
      <p:pic>
        <p:nvPicPr>
          <p:cNvPr id="6" name="Bildobjekt 5" descr="Logo" title="Logo">
            <a:extLst>
              <a:ext uri="{FF2B5EF4-FFF2-40B4-BE49-F238E27FC236}">
                <a16:creationId xmlns:a16="http://schemas.microsoft.com/office/drawing/2014/main" id="{1BFA490F-F636-4FBD-9551-5FE7BB924C4D}"/>
              </a:ext>
            </a:extLst>
          </p:cNvPr>
          <p:cNvPicPr>
            <a:picLocks noChangeAspect="1"/>
          </p:cNvPicPr>
          <p:nvPr userDrawn="1"/>
        </p:nvPicPr>
        <p:blipFill>
          <a:blip r:embed="rId2"/>
          <a:stretch>
            <a:fillRect/>
          </a:stretch>
        </p:blipFill>
        <p:spPr>
          <a:xfrm>
            <a:off x="10498641" y="6168924"/>
            <a:ext cx="1280271" cy="426757"/>
          </a:xfrm>
          <a:prstGeom prst="rect">
            <a:avLst/>
          </a:prstGeom>
        </p:spPr>
      </p:pic>
      <p:sp>
        <p:nvSpPr>
          <p:cNvPr id="8" name="textruta 7">
            <a:extLst>
              <a:ext uri="{FF2B5EF4-FFF2-40B4-BE49-F238E27FC236}">
                <a16:creationId xmlns:a16="http://schemas.microsoft.com/office/drawing/2014/main" id="{6715C386-526F-48AC-AD19-830972616829}"/>
              </a:ext>
            </a:extLst>
          </p:cNvPr>
          <p:cNvSpPr txBox="1"/>
          <p:nvPr userDrawn="1"/>
        </p:nvSpPr>
        <p:spPr>
          <a:xfrm>
            <a:off x="407988" y="6453188"/>
            <a:ext cx="8640000" cy="144000"/>
          </a:xfrm>
          <a:prstGeom prst="rect">
            <a:avLst/>
          </a:prstGeom>
          <a:noFill/>
        </p:spPr>
        <p:txBody>
          <a:bodyPr wrap="square" lIns="0" tIns="0" rIns="0" bIns="0" rtlCol="0" anchor="ctr" anchorCtr="0">
            <a:noAutofit/>
          </a:bodyPr>
          <a:lstStyle/>
          <a:p>
            <a:r>
              <a:rPr lang="sv-SE" sz="1050" dirty="0">
                <a:solidFill>
                  <a:schemeClr val="tx1">
                    <a:lumMod val="95000"/>
                    <a:lumOff val="5000"/>
                  </a:schemeClr>
                </a:solidFill>
              </a:rPr>
              <a:t>Hållbar stad – öppen för världen</a:t>
            </a:r>
          </a:p>
        </p:txBody>
      </p:sp>
    </p:spTree>
    <p:extLst>
      <p:ext uri="{BB962C8B-B14F-4D97-AF65-F5344CB8AC3E}">
        <p14:creationId xmlns:p14="http://schemas.microsoft.com/office/powerpoint/2010/main" val="5876177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Avsluts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5"/>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3" name="Bildobjekt 12" descr="Logo" title="Logo">
            <a:extLst>
              <a:ext uri="{FF2B5EF4-FFF2-40B4-BE49-F238E27FC236}">
                <a16:creationId xmlns:a16="http://schemas.microsoft.com/office/drawing/2014/main" id="{8FA31A6C-4824-4084-8D71-178D8B56BB48}"/>
              </a:ext>
            </a:extLst>
          </p:cNvPr>
          <p:cNvPicPr>
            <a:picLocks noChangeAspect="1"/>
          </p:cNvPicPr>
          <p:nvPr userDrawn="1"/>
        </p:nvPicPr>
        <p:blipFill>
          <a:blip r:embed="rId2"/>
          <a:stretch>
            <a:fillRect/>
          </a:stretch>
        </p:blipFill>
        <p:spPr>
          <a:xfrm>
            <a:off x="10297795" y="401983"/>
            <a:ext cx="1481456" cy="499915"/>
          </a:xfrm>
          <a:prstGeom prst="rect">
            <a:avLst/>
          </a:prstGeom>
        </p:spPr>
      </p:pic>
      <p:sp>
        <p:nvSpPr>
          <p:cNvPr id="8" name="Rubrik 3">
            <a:extLst>
              <a:ext uri="{FF2B5EF4-FFF2-40B4-BE49-F238E27FC236}">
                <a16:creationId xmlns:a16="http://schemas.microsoft.com/office/drawing/2014/main" id="{D4F390AC-3BA8-4C70-9E3A-28CC7DA51740}"/>
              </a:ext>
            </a:extLst>
          </p:cNvPr>
          <p:cNvSpPr>
            <a:spLocks noGrp="1"/>
          </p:cNvSpPr>
          <p:nvPr>
            <p:ph type="title" hasCustomPrompt="1"/>
          </p:nvPr>
        </p:nvSpPr>
        <p:spPr>
          <a:xfrm>
            <a:off x="1420650" y="2399545"/>
            <a:ext cx="6148878" cy="309600"/>
          </a:xfrm>
        </p:spPr>
        <p:txBody>
          <a:bodyPr>
            <a:normAutofit/>
          </a:bodyPr>
          <a:lstStyle>
            <a:lvl1pPr>
              <a:defRPr sz="1700">
                <a:solidFill>
                  <a:schemeClr val="bg1"/>
                </a:solidFill>
              </a:defRPr>
            </a:lvl1pPr>
          </a:lstStyle>
          <a:p>
            <a:r>
              <a:rPr lang="sv-SE" dirty="0"/>
              <a:t>Kontakt</a:t>
            </a:r>
          </a:p>
        </p:txBody>
      </p:sp>
      <p:sp>
        <p:nvSpPr>
          <p:cNvPr id="15" name="Platshållare för text 4">
            <a:extLst>
              <a:ext uri="{FF2B5EF4-FFF2-40B4-BE49-F238E27FC236}">
                <a16:creationId xmlns:a16="http://schemas.microsoft.com/office/drawing/2014/main" id="{483A67E9-807F-424F-890D-A3A5CA39AF09}"/>
              </a:ext>
            </a:extLst>
          </p:cNvPr>
          <p:cNvSpPr>
            <a:spLocks noGrp="1"/>
          </p:cNvSpPr>
          <p:nvPr>
            <p:ph type="body" sz="quarter" idx="11" hasCustomPrompt="1"/>
          </p:nvPr>
        </p:nvSpPr>
        <p:spPr>
          <a:xfrm>
            <a:off x="1420649" y="2830624"/>
            <a:ext cx="6148878" cy="2971086"/>
          </a:xfrm>
        </p:spPr>
        <p:txBody>
          <a:bodyPr numCol="1" spcCol="180000">
            <a:noAutofit/>
          </a:bodyPr>
          <a:lstStyle>
            <a:lvl1pPr marL="0" indent="0">
              <a:lnSpc>
                <a:spcPct val="110000"/>
              </a:lnSpc>
              <a:spcBef>
                <a:spcPts val="0"/>
              </a:spcBef>
              <a:buNone/>
              <a:defRPr sz="1600" b="1" kern="0" baseline="0">
                <a:solidFill>
                  <a:schemeClr val="bg1"/>
                </a:solidFill>
                <a:latin typeface="+mn-lt"/>
              </a:defRPr>
            </a:lvl1pPr>
          </a:lstStyle>
          <a:p>
            <a:pPr lvl="0"/>
            <a:r>
              <a:rPr lang="sv-SE" dirty="0"/>
              <a:t>Avdelning</a:t>
            </a:r>
            <a:br>
              <a:rPr lang="sv-SE" dirty="0"/>
            </a:br>
            <a:r>
              <a:rPr lang="sv-SE" dirty="0"/>
              <a:t>Område, Göteborgs Stad</a:t>
            </a:r>
            <a:br>
              <a:rPr lang="sv-SE" dirty="0"/>
            </a:br>
            <a:r>
              <a:rPr lang="sv-SE" dirty="0"/>
              <a:t>Namn</a:t>
            </a:r>
            <a:br>
              <a:rPr lang="sv-SE" dirty="0"/>
            </a:br>
            <a:r>
              <a:rPr lang="sv-SE" dirty="0"/>
              <a:t>namn@namn.se</a:t>
            </a:r>
          </a:p>
        </p:txBody>
      </p:sp>
      <p:sp>
        <p:nvSpPr>
          <p:cNvPr id="7" name="textruta 6">
            <a:extLst>
              <a:ext uri="{FF2B5EF4-FFF2-40B4-BE49-F238E27FC236}">
                <a16:creationId xmlns:a16="http://schemas.microsoft.com/office/drawing/2014/main" id="{5342DB73-4413-4392-B228-119A141D349B}"/>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latin typeface="+mn-lt"/>
              </a:rPr>
              <a:t>Hållbar stad – öppen för världen</a:t>
            </a:r>
          </a:p>
        </p:txBody>
      </p:sp>
    </p:spTree>
    <p:extLst>
      <p:ext uri="{BB962C8B-B14F-4D97-AF65-F5344CB8AC3E}">
        <p14:creationId xmlns:p14="http://schemas.microsoft.com/office/powerpoint/2010/main" val="22942773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Logotyp">
    <p:spTree>
      <p:nvGrpSpPr>
        <p:cNvPr id="1" name=""/>
        <p:cNvGrpSpPr/>
        <p:nvPr/>
      </p:nvGrpSpPr>
      <p:grpSpPr>
        <a:xfrm>
          <a:off x="0" y="0"/>
          <a:ext cx="0" cy="0"/>
          <a:chOff x="0" y="0"/>
          <a:chExt cx="0" cy="0"/>
        </a:xfrm>
      </p:grpSpPr>
      <p:pic>
        <p:nvPicPr>
          <p:cNvPr id="3" name="Bildobjekt 2" descr="Logo" title="Logo">
            <a:extLst>
              <a:ext uri="{FF2B5EF4-FFF2-40B4-BE49-F238E27FC236}">
                <a16:creationId xmlns:a16="http://schemas.microsoft.com/office/drawing/2014/main" id="{1F12769C-ECF3-448E-A565-83EEEC398EEF}"/>
              </a:ext>
            </a:extLst>
          </p:cNvPr>
          <p:cNvPicPr>
            <a:picLocks noChangeAspect="1"/>
          </p:cNvPicPr>
          <p:nvPr userDrawn="1"/>
        </p:nvPicPr>
        <p:blipFill>
          <a:blip r:embed="rId2"/>
          <a:stretch>
            <a:fillRect/>
          </a:stretch>
        </p:blipFill>
        <p:spPr>
          <a:xfrm>
            <a:off x="5382706" y="2300663"/>
            <a:ext cx="1426588" cy="2261812"/>
          </a:xfrm>
          <a:prstGeom prst="rect">
            <a:avLst/>
          </a:prstGeom>
        </p:spPr>
      </p:pic>
    </p:spTree>
    <p:extLst>
      <p:ext uri="{BB962C8B-B14F-4D97-AF65-F5344CB8AC3E}">
        <p14:creationId xmlns:p14="http://schemas.microsoft.com/office/powerpoint/2010/main" val="34269824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Rubrikbi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9901358-FAEB-466E-A059-DFCAF845E54F}"/>
              </a:ext>
            </a:extLst>
          </p:cNvPr>
          <p:cNvSpPr/>
          <p:nvPr userDrawn="1"/>
        </p:nvSpPr>
        <p:spPr>
          <a:xfrm>
            <a:off x="407987" y="1144857"/>
            <a:ext cx="11374809" cy="5307954"/>
          </a:xfrm>
          <a:prstGeom prst="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Title 1"/>
          <p:cNvSpPr>
            <a:spLocks noGrp="1"/>
          </p:cNvSpPr>
          <p:nvPr>
            <p:ph type="ctrTitle"/>
          </p:nvPr>
        </p:nvSpPr>
        <p:spPr>
          <a:xfrm>
            <a:off x="1731696" y="2626153"/>
            <a:ext cx="8728608" cy="1349829"/>
          </a:xfrm>
          <a:prstGeom prst="rect">
            <a:avLst/>
          </a:prstGeom>
        </p:spPr>
        <p:txBody>
          <a:bodyPr anchor="ctr" anchorCtr="0">
            <a:noAutofit/>
          </a:bodyPr>
          <a:lstStyle>
            <a:lvl1pPr algn="l">
              <a:lnSpc>
                <a:spcPct val="90000"/>
              </a:lnSpc>
              <a:defRPr sz="4200" kern="0" spc="0" baseline="0">
                <a:solidFill>
                  <a:schemeClr val="bg1"/>
                </a:solidFill>
              </a:defRPr>
            </a:lvl1pPr>
          </a:lstStyle>
          <a:p>
            <a:r>
              <a:rPr lang="sv-SE"/>
              <a:t>Klicka här för att ändra mall för rubrikformat</a:t>
            </a:r>
            <a:endParaRPr lang="en-US" dirty="0"/>
          </a:p>
        </p:txBody>
      </p:sp>
      <p:sp>
        <p:nvSpPr>
          <p:cNvPr id="5" name="Platshållare för text 4">
            <a:extLst>
              <a:ext uri="{FF2B5EF4-FFF2-40B4-BE49-F238E27FC236}">
                <a16:creationId xmlns:a16="http://schemas.microsoft.com/office/drawing/2014/main" id="{A0F7CA53-6D92-4A66-95D1-2CEF9E76DF2C}"/>
              </a:ext>
            </a:extLst>
          </p:cNvPr>
          <p:cNvSpPr>
            <a:spLocks noGrp="1"/>
          </p:cNvSpPr>
          <p:nvPr>
            <p:ph type="body" sz="quarter" idx="10" hasCustomPrompt="1"/>
          </p:nvPr>
        </p:nvSpPr>
        <p:spPr>
          <a:xfrm>
            <a:off x="1731696" y="4165601"/>
            <a:ext cx="8728608" cy="251417"/>
          </a:xfrm>
        </p:spPr>
        <p:txBody>
          <a:bodyPr>
            <a:noAutofit/>
          </a:bodyPr>
          <a:lstStyle>
            <a:lvl1pPr marL="0" indent="0">
              <a:lnSpc>
                <a:spcPct val="100000"/>
              </a:lnSpc>
              <a:spcBef>
                <a:spcPts val="0"/>
              </a:spcBef>
              <a:buNone/>
              <a:defRPr sz="1800" kern="0" baseline="0">
                <a:solidFill>
                  <a:schemeClr val="bg1"/>
                </a:solidFill>
                <a:latin typeface="+mj-lt"/>
              </a:defRPr>
            </a:lvl1pPr>
          </a:lstStyle>
          <a:p>
            <a:pPr lvl="0"/>
            <a:r>
              <a:rPr lang="sv-SE" dirty="0"/>
              <a:t>Eventuell underrubrik</a:t>
            </a:r>
          </a:p>
        </p:txBody>
      </p:sp>
      <p:sp>
        <p:nvSpPr>
          <p:cNvPr id="6" name="Platshållare för text 4">
            <a:extLst>
              <a:ext uri="{FF2B5EF4-FFF2-40B4-BE49-F238E27FC236}">
                <a16:creationId xmlns:a16="http://schemas.microsoft.com/office/drawing/2014/main" id="{384ED656-5CBC-4AAE-AA1E-D848C8E71DB6}"/>
              </a:ext>
            </a:extLst>
          </p:cNvPr>
          <p:cNvSpPr>
            <a:spLocks noGrp="1"/>
          </p:cNvSpPr>
          <p:nvPr>
            <p:ph type="body" sz="quarter" idx="11" hasCustomPrompt="1"/>
          </p:nvPr>
        </p:nvSpPr>
        <p:spPr>
          <a:xfrm>
            <a:off x="1731696" y="4606637"/>
            <a:ext cx="8728608" cy="251417"/>
          </a:xfrm>
        </p:spPr>
        <p:txBody>
          <a:bodyPr>
            <a:noAutofit/>
          </a:bodyPr>
          <a:lstStyle>
            <a:lvl1pPr marL="0" indent="0">
              <a:lnSpc>
                <a:spcPct val="100000"/>
              </a:lnSpc>
              <a:spcBef>
                <a:spcPts val="0"/>
              </a:spcBef>
              <a:buNone/>
              <a:defRPr sz="1400" kern="0" baseline="0">
                <a:solidFill>
                  <a:schemeClr val="bg1"/>
                </a:solidFill>
                <a:latin typeface="+mn-lt"/>
              </a:defRPr>
            </a:lvl1pPr>
          </a:lstStyle>
          <a:p>
            <a:pPr lvl="0"/>
            <a:r>
              <a:rPr lang="sv-SE" dirty="0"/>
              <a:t>Eventuellt namn på föredragshållare</a:t>
            </a:r>
          </a:p>
        </p:txBody>
      </p:sp>
      <p:sp>
        <p:nvSpPr>
          <p:cNvPr id="11" name="textruta 10">
            <a:extLst>
              <a:ext uri="{FF2B5EF4-FFF2-40B4-BE49-F238E27FC236}">
                <a16:creationId xmlns:a16="http://schemas.microsoft.com/office/drawing/2014/main" id="{2522B255-A89B-4F1E-A846-36B4A9F18AE3}"/>
              </a:ext>
            </a:extLst>
          </p:cNvPr>
          <p:cNvSpPr txBox="1"/>
          <p:nvPr userDrawn="1"/>
        </p:nvSpPr>
        <p:spPr>
          <a:xfrm>
            <a:off x="407987" y="580165"/>
            <a:ext cx="8640000" cy="144000"/>
          </a:xfrm>
          <a:prstGeom prst="rect">
            <a:avLst/>
          </a:prstGeom>
          <a:noFill/>
        </p:spPr>
        <p:txBody>
          <a:bodyPr wrap="square" lIns="0" tIns="0" rIns="0" bIns="0" rtlCol="0" anchor="ctr" anchorCtr="0">
            <a:noAutofit/>
          </a:bodyPr>
          <a:lstStyle/>
          <a:p>
            <a:r>
              <a:rPr lang="sv-SE" sz="1100" dirty="0">
                <a:latin typeface="+mn-lt"/>
              </a:rPr>
              <a:t>Hållbar stad – öppen för världen</a:t>
            </a:r>
          </a:p>
        </p:txBody>
      </p:sp>
      <p:pic>
        <p:nvPicPr>
          <p:cNvPr id="8" name="Bildobjekt 7" descr="Logo" title="Logo">
            <a:extLst>
              <a:ext uri="{FF2B5EF4-FFF2-40B4-BE49-F238E27FC236}">
                <a16:creationId xmlns:a16="http://schemas.microsoft.com/office/drawing/2014/main" id="{2DF30E6D-8B83-4DA1-ADDE-3B45462766FF}"/>
              </a:ext>
            </a:extLst>
          </p:cNvPr>
          <p:cNvPicPr>
            <a:picLocks noChangeAspect="1"/>
          </p:cNvPicPr>
          <p:nvPr userDrawn="1"/>
        </p:nvPicPr>
        <p:blipFill>
          <a:blip r:embed="rId2"/>
          <a:stretch>
            <a:fillRect/>
          </a:stretch>
        </p:blipFill>
        <p:spPr>
          <a:xfrm>
            <a:off x="10297795" y="401983"/>
            <a:ext cx="1481456" cy="499915"/>
          </a:xfrm>
          <a:prstGeom prst="rect">
            <a:avLst/>
          </a:prstGeom>
        </p:spPr>
      </p:pic>
    </p:spTree>
    <p:extLst>
      <p:ext uri="{BB962C8B-B14F-4D97-AF65-F5344CB8AC3E}">
        <p14:creationId xmlns:p14="http://schemas.microsoft.com/office/powerpoint/2010/main" val="8283211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956AE382-6D43-4751-9CE2-2A4899C59678}"/>
              </a:ext>
            </a:extLst>
          </p:cNvPr>
          <p:cNvSpPr>
            <a:spLocks noGrp="1"/>
          </p:cNvSpPr>
          <p:nvPr>
            <p:ph type="title"/>
          </p:nvPr>
        </p:nvSpPr>
        <p:spPr/>
        <p:txBody>
          <a:bodyPr/>
          <a:lstStyle/>
          <a:p>
            <a:r>
              <a:rPr lang="sv-SE" dirty="0"/>
              <a:t>Klicka här för att ändra mall för rubrikformat</a:t>
            </a:r>
          </a:p>
        </p:txBody>
      </p:sp>
      <p:sp>
        <p:nvSpPr>
          <p:cNvPr id="8" name="Content Placeholder 2">
            <a:extLst>
              <a:ext uri="{FF2B5EF4-FFF2-40B4-BE49-F238E27FC236}">
                <a16:creationId xmlns:a16="http://schemas.microsoft.com/office/drawing/2014/main" id="{143E3ABC-9643-4C0C-A216-D9FDF5F8C34E}"/>
              </a:ext>
            </a:extLst>
          </p:cNvPr>
          <p:cNvSpPr>
            <a:spLocks noGrp="1"/>
          </p:cNvSpPr>
          <p:nvPr>
            <p:ph idx="11"/>
          </p:nvPr>
        </p:nvSpPr>
        <p:spPr>
          <a:xfrm>
            <a:off x="1056000" y="1738313"/>
            <a:ext cx="10080000" cy="4175124"/>
          </a:xfrm>
        </p:spPr>
        <p:txBody>
          <a:bodyPr/>
          <a:lstStyle>
            <a:lvl1pPr>
              <a:lnSpc>
                <a:spcPct val="110000"/>
              </a:lnSpc>
              <a:defRPr/>
            </a:lvl1pPr>
            <a:lvl2pPr>
              <a:lnSpc>
                <a:spcPct val="110000"/>
              </a:lnSpc>
              <a:defRPr/>
            </a:lvl2pPr>
            <a:lvl3pPr>
              <a:lnSpc>
                <a:spcPct val="110000"/>
              </a:lnSpc>
              <a:defRPr/>
            </a:lvl3pPr>
            <a:lvl4pPr>
              <a:lnSpc>
                <a:spcPct val="110000"/>
              </a:lnSpc>
              <a:defRPr/>
            </a:lvl4pPr>
            <a:lvl5pPr>
              <a:lnSpc>
                <a:spcPct val="110000"/>
              </a:lnSpc>
              <a:defRPr/>
            </a:lvl5p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2" name="Platshållare för bildnummer 1">
            <a:extLst>
              <a:ext uri="{FF2B5EF4-FFF2-40B4-BE49-F238E27FC236}">
                <a16:creationId xmlns:a16="http://schemas.microsoft.com/office/drawing/2014/main" id="{AF1C70CC-B8D4-4719-BB1B-23D6C9B7187C}"/>
              </a:ext>
            </a:extLst>
          </p:cNvPr>
          <p:cNvSpPr>
            <a:spLocks noGrp="1"/>
          </p:cNvSpPr>
          <p:nvPr>
            <p:ph type="sldNum" sz="quarter" idx="12"/>
          </p:nvPr>
        </p:nvSpPr>
        <p:spPr>
          <a:xfrm>
            <a:off x="11136000" y="6453187"/>
            <a:ext cx="643250" cy="144463"/>
          </a:xfrm>
          <a:prstGeom prst="rect">
            <a:avLst/>
          </a:prstGeom>
        </p:spPr>
        <p:txBody>
          <a:body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3811878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theme" Target="../theme/theme4.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slideLayout" Target="../slideLayouts/slideLayout65.xml"/><Relationship Id="rId2" Type="http://schemas.openxmlformats.org/officeDocument/2006/relationships/slideLayout" Target="../slideLayouts/slideLayout50.xml"/><Relationship Id="rId16" Type="http://schemas.openxmlformats.org/officeDocument/2006/relationships/slideLayout" Target="../slideLayouts/slideLayout64.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slideLayout" Target="../slideLayouts/slideLayout63.xml"/><Relationship Id="rId10" Type="http://schemas.openxmlformats.org/officeDocument/2006/relationships/slideLayout" Target="../slideLayouts/slideLayout58.xml"/><Relationship Id="rId19" Type="http://schemas.openxmlformats.org/officeDocument/2006/relationships/image" Target="../media/image1.pn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slideLayout" Target="../slideLayouts/slideLayout6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image" Target="../media/image1.png"/><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theme" Target="../theme/theme5.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9.xml"/><Relationship Id="rId13" Type="http://schemas.openxmlformats.org/officeDocument/2006/relationships/slideLayout" Target="../slideLayouts/slideLayout94.xml"/><Relationship Id="rId18" Type="http://schemas.openxmlformats.org/officeDocument/2006/relationships/image" Target="../media/image1.png"/><Relationship Id="rId3" Type="http://schemas.openxmlformats.org/officeDocument/2006/relationships/slideLayout" Target="../slideLayouts/slideLayout84.xml"/><Relationship Id="rId7" Type="http://schemas.openxmlformats.org/officeDocument/2006/relationships/slideLayout" Target="../slideLayouts/slideLayout88.xml"/><Relationship Id="rId12" Type="http://schemas.openxmlformats.org/officeDocument/2006/relationships/slideLayout" Target="../slideLayouts/slideLayout93.xml"/><Relationship Id="rId17" Type="http://schemas.openxmlformats.org/officeDocument/2006/relationships/theme" Target="../theme/theme6.xml"/><Relationship Id="rId2" Type="http://schemas.openxmlformats.org/officeDocument/2006/relationships/slideLayout" Target="../slideLayouts/slideLayout83.xml"/><Relationship Id="rId16" Type="http://schemas.openxmlformats.org/officeDocument/2006/relationships/slideLayout" Target="../slideLayouts/slideLayout97.xml"/><Relationship Id="rId1" Type="http://schemas.openxmlformats.org/officeDocument/2006/relationships/slideLayout" Target="../slideLayouts/slideLayout82.xml"/><Relationship Id="rId6" Type="http://schemas.openxmlformats.org/officeDocument/2006/relationships/slideLayout" Target="../slideLayouts/slideLayout87.xml"/><Relationship Id="rId11" Type="http://schemas.openxmlformats.org/officeDocument/2006/relationships/slideLayout" Target="../slideLayouts/slideLayout92.xml"/><Relationship Id="rId5" Type="http://schemas.openxmlformats.org/officeDocument/2006/relationships/slideLayout" Target="../slideLayouts/slideLayout86.xml"/><Relationship Id="rId15" Type="http://schemas.openxmlformats.org/officeDocument/2006/relationships/slideLayout" Target="../slideLayouts/slideLayout96.xml"/><Relationship Id="rId10" Type="http://schemas.openxmlformats.org/officeDocument/2006/relationships/slideLayout" Target="../slideLayouts/slideLayout91.xml"/><Relationship Id="rId4" Type="http://schemas.openxmlformats.org/officeDocument/2006/relationships/slideLayout" Target="../slideLayouts/slideLayout85.xml"/><Relationship Id="rId9" Type="http://schemas.openxmlformats.org/officeDocument/2006/relationships/slideLayout" Target="../slideLayouts/slideLayout90.xml"/><Relationship Id="rId14" Type="http://schemas.openxmlformats.org/officeDocument/2006/relationships/slideLayout" Target="../slideLayouts/slideLayout9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image" Target="../media/image1.png"/><Relationship Id="rId3" Type="http://schemas.openxmlformats.org/officeDocument/2006/relationships/slideLayout" Target="../slideLayouts/slideLayout100.xml"/><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theme" Target="../theme/theme7.xml"/><Relationship Id="rId2" Type="http://schemas.openxmlformats.org/officeDocument/2006/relationships/slideLayout" Target="../slideLayouts/slideLayout99.xml"/><Relationship Id="rId16" Type="http://schemas.openxmlformats.org/officeDocument/2006/relationships/slideLayout" Target="../slideLayouts/slideLayout113.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10" Type="http://schemas.openxmlformats.org/officeDocument/2006/relationships/slideLayout" Target="../slideLayouts/slideLayout107.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slideLayout" Target="../slideLayouts/slideLayout126.xml"/><Relationship Id="rId18" Type="http://schemas.openxmlformats.org/officeDocument/2006/relationships/image" Target="../media/image1.pn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slideLayout" Target="../slideLayouts/slideLayout125.xml"/><Relationship Id="rId17" Type="http://schemas.openxmlformats.org/officeDocument/2006/relationships/theme" Target="../theme/theme8.xml"/><Relationship Id="rId2" Type="http://schemas.openxmlformats.org/officeDocument/2006/relationships/slideLayout" Target="../slideLayouts/slideLayout115.xml"/><Relationship Id="rId16" Type="http://schemas.openxmlformats.org/officeDocument/2006/relationships/slideLayout" Target="../slideLayouts/slideLayout129.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5" Type="http://schemas.openxmlformats.org/officeDocument/2006/relationships/slideLayout" Target="../slideLayouts/slideLayout12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 Id="rId14" Type="http://schemas.openxmlformats.org/officeDocument/2006/relationships/slideLayout" Target="../slideLayouts/slideLayout1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2" name="Platshållare för bildnummer 1">
            <a:extLst>
              <a:ext uri="{FF2B5EF4-FFF2-40B4-BE49-F238E27FC236}">
                <a16:creationId xmlns:a16="http://schemas.microsoft.com/office/drawing/2014/main" id="{048D0267-35CA-45BC-A225-E420D66A8569}"/>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886967930"/>
      </p:ext>
    </p:extLst>
  </p:cSld>
  <p:clrMap bg1="lt1" tx1="dk1" bg2="lt2" tx2="dk2" accent1="accent1" accent2="accent2" accent3="accent3" accent4="accent4" accent5="accent5" accent6="accent6" hlink="hlink" folHlink="folHlink"/>
  <p:sldLayoutIdLst>
    <p:sldLayoutId id="2147484044" r:id="rId1"/>
    <p:sldLayoutId id="2147484048" r:id="rId2"/>
    <p:sldLayoutId id="2147484050" r:id="rId3"/>
    <p:sldLayoutId id="2147484051" r:id="rId4"/>
    <p:sldLayoutId id="2147484052" r:id="rId5"/>
    <p:sldLayoutId id="2147484053" r:id="rId6"/>
    <p:sldLayoutId id="2147484054" r:id="rId7"/>
    <p:sldLayoutId id="2147484055" r:id="rId8"/>
    <p:sldLayoutId id="2147484056" r:id="rId9"/>
    <p:sldLayoutId id="2147484049" r:id="rId10"/>
    <p:sldLayoutId id="2147484057" r:id="rId11"/>
    <p:sldLayoutId id="2147484058" r:id="rId12"/>
    <p:sldLayoutId id="2147484047" r:id="rId13"/>
    <p:sldLayoutId id="2147484408" r:id="rId14"/>
    <p:sldLayoutId id="2147484409" r:id="rId15"/>
    <p:sldLayoutId id="21474840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userDrawn="1">
          <p15:clr>
            <a:srgbClr val="F26B43"/>
          </p15:clr>
        </p15:guide>
        <p15:guide id="9" orient="horz" pos="255" userDrawn="1">
          <p15:clr>
            <a:srgbClr val="F26B43"/>
          </p15:clr>
        </p15:guide>
        <p15:guide id="10" pos="257" userDrawn="1">
          <p15:clr>
            <a:srgbClr val="F26B43"/>
          </p15:clr>
        </p15:guide>
        <p15:guide id="11" pos="7423" userDrawn="1">
          <p15:clr>
            <a:srgbClr val="F26B43"/>
          </p15:clr>
        </p15:guide>
        <p15:guide id="12" orient="horz" pos="4156" userDrawn="1">
          <p15:clr>
            <a:srgbClr val="F26B43"/>
          </p15:clr>
        </p15:guide>
        <p15:guide id="14" orient="horz" pos="1095" userDrawn="1">
          <p15:clr>
            <a:srgbClr val="F26B43"/>
          </p15:clr>
        </p15:guide>
        <p15:guide id="15" orient="horz" pos="550" userDrawn="1">
          <p15:clr>
            <a:srgbClr val="F26B43"/>
          </p15:clr>
        </p15:guide>
        <p15:guide id="16" orient="horz" pos="3725" userDrawn="1">
          <p15:clr>
            <a:srgbClr val="F26B43"/>
          </p15:clr>
        </p15:guide>
        <p15:guide id="17"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8" name="textruta 7">
            <a:extLst>
              <a:ext uri="{FF2B5EF4-FFF2-40B4-BE49-F238E27FC236}">
                <a16:creationId xmlns:a16="http://schemas.microsoft.com/office/drawing/2014/main" id="{CAEB2E3D-92F2-44E1-BB5F-C8FAE387A996}"/>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Platshållare för bildnummer 1">
            <a:extLst>
              <a:ext uri="{FF2B5EF4-FFF2-40B4-BE49-F238E27FC236}">
                <a16:creationId xmlns:a16="http://schemas.microsoft.com/office/drawing/2014/main" id="{49735908-7AA6-42A8-8D13-0A0800940836}"/>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4089848896"/>
      </p:ext>
    </p:extLst>
  </p:cSld>
  <p:clrMap bg1="lt1" tx1="dk1" bg2="lt2" tx2="dk2" accent1="accent1" accent2="accent2" accent3="accent3" accent4="accent4" accent5="accent5" accent6="accent6" hlink="hlink" folHlink="folHlink"/>
  <p:sldLayoutIdLst>
    <p:sldLayoutId id="2147484411" r:id="rId1"/>
    <p:sldLayoutId id="2147484412" r:id="rId2"/>
    <p:sldLayoutId id="2147484413" r:id="rId3"/>
    <p:sldLayoutId id="2147484414" r:id="rId4"/>
    <p:sldLayoutId id="2147484415" r:id="rId5"/>
    <p:sldLayoutId id="2147484416" r:id="rId6"/>
    <p:sldLayoutId id="2147484417" r:id="rId7"/>
    <p:sldLayoutId id="2147484418" r:id="rId8"/>
    <p:sldLayoutId id="2147484419" r:id="rId9"/>
    <p:sldLayoutId id="2147484420" r:id="rId10"/>
    <p:sldLayoutId id="2147484421" r:id="rId11"/>
    <p:sldLayoutId id="2147484422" r:id="rId12"/>
    <p:sldLayoutId id="2147484423" r:id="rId13"/>
    <p:sldLayoutId id="2147484424" r:id="rId14"/>
    <p:sldLayoutId id="2147484425" r:id="rId15"/>
    <p:sldLayoutId id="2147484426"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16FC2686-3742-4CA7-96AE-CD7BBA1A90F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2A7AAA3E-885B-47E9-ACBA-A0293FCE587E}"/>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523591297"/>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9"/>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7DFF76B2-A88A-470E-B646-73BDC425A6E8}"/>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4D8D5E03-09FD-47B8-83A3-7C8B23D877BF}"/>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96936714"/>
      </p:ext>
    </p:extLst>
  </p:cSld>
  <p:clrMap bg1="lt1" tx1="dk1" bg2="lt2" tx2="dk2" accent1="accent1" accent2="accent2" accent3="accent3" accent4="accent4" accent5="accent5" accent6="accent6" hlink="hlink" folHlink="folHlink"/>
  <p:sldLayoutIdLst>
    <p:sldLayoutId id="2147484445" r:id="rId1"/>
    <p:sldLayoutId id="2147484446" r:id="rId2"/>
    <p:sldLayoutId id="2147484447" r:id="rId3"/>
    <p:sldLayoutId id="2147484448" r:id="rId4"/>
    <p:sldLayoutId id="2147484449" r:id="rId5"/>
    <p:sldLayoutId id="2147484450" r:id="rId6"/>
    <p:sldLayoutId id="2147484451" r:id="rId7"/>
    <p:sldLayoutId id="2147484452" r:id="rId8"/>
    <p:sldLayoutId id="2147484453" r:id="rId9"/>
    <p:sldLayoutId id="2147484454" r:id="rId10"/>
    <p:sldLayoutId id="2147484455" r:id="rId11"/>
    <p:sldLayoutId id="2147484456" r:id="rId12"/>
    <p:sldLayoutId id="2147484457" r:id="rId13"/>
    <p:sldLayoutId id="2147484458" r:id="rId14"/>
    <p:sldLayoutId id="2147484459" r:id="rId15"/>
    <p:sldLayoutId id="2147484460" r:id="rId16"/>
    <p:sldLayoutId id="2147484529" r:id="rId17"/>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F4542BD5-103E-4DB5-88FB-E05DB9624044}"/>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ACAA70FC-8994-456B-8FC6-D537F840626C}"/>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9459540"/>
      </p:ext>
    </p:extLst>
  </p:cSld>
  <p:clrMap bg1="lt1" tx1="dk1" bg2="lt2" tx2="dk2" accent1="accent1" accent2="accent2" accent3="accent3" accent4="accent4" accent5="accent5" accent6="accent6" hlink="hlink" folHlink="folHlink"/>
  <p:sldLayoutIdLst>
    <p:sldLayoutId id="2147484462" r:id="rId1"/>
    <p:sldLayoutId id="2147484463" r:id="rId2"/>
    <p:sldLayoutId id="2147484464" r:id="rId3"/>
    <p:sldLayoutId id="2147484465" r:id="rId4"/>
    <p:sldLayoutId id="2147484466" r:id="rId5"/>
    <p:sldLayoutId id="2147484467" r:id="rId6"/>
    <p:sldLayoutId id="2147484468" r:id="rId7"/>
    <p:sldLayoutId id="2147484469" r:id="rId8"/>
    <p:sldLayoutId id="2147484470" r:id="rId9"/>
    <p:sldLayoutId id="2147484471" r:id="rId10"/>
    <p:sldLayoutId id="2147484472" r:id="rId11"/>
    <p:sldLayoutId id="2147484473" r:id="rId12"/>
    <p:sldLayoutId id="2147484474" r:id="rId13"/>
    <p:sldLayoutId id="2147484475" r:id="rId14"/>
    <p:sldLayoutId id="2147484476" r:id="rId15"/>
    <p:sldLayoutId id="2147484477"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BA98ADB3-7E4F-4041-B143-C1933A3E0DE3}"/>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3F2844B7-CEF6-4069-B35D-9858A8789980}"/>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3757771119"/>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2" r:id="rId14"/>
    <p:sldLayoutId id="2147484493" r:id="rId15"/>
    <p:sldLayoutId id="2147484494"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C30862AA-79CD-47D7-A508-195920CF797F}"/>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solidFill>
              </a:rPr>
              <a:t>Hållbar stad – öppen för världen</a:t>
            </a:r>
          </a:p>
        </p:txBody>
      </p:sp>
      <p:sp>
        <p:nvSpPr>
          <p:cNvPr id="10" name="Platshållare för bildnummer 1">
            <a:extLst>
              <a:ext uri="{FF2B5EF4-FFF2-40B4-BE49-F238E27FC236}">
                <a16:creationId xmlns:a16="http://schemas.microsoft.com/office/drawing/2014/main" id="{0B5FE696-6F97-4D3C-86EA-DA1B9AC17F4B}"/>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98833470"/>
      </p:ext>
    </p:extLst>
  </p:cSld>
  <p:clrMap bg1="lt1" tx1="dk1" bg2="lt2" tx2="dk2" accent1="accent1" accent2="accent2" accent3="accent3" accent4="accent4" accent5="accent5" accent6="accent6" hlink="hlink" folHlink="folHlink"/>
  <p:sldLayoutIdLst>
    <p:sldLayoutId id="2147484496" r:id="rId1"/>
    <p:sldLayoutId id="2147484497" r:id="rId2"/>
    <p:sldLayoutId id="2147484498" r:id="rId3"/>
    <p:sldLayoutId id="2147484499" r:id="rId4"/>
    <p:sldLayoutId id="2147484500" r:id="rId5"/>
    <p:sldLayoutId id="2147484501" r:id="rId6"/>
    <p:sldLayoutId id="2147484502" r:id="rId7"/>
    <p:sldLayoutId id="2147484503" r:id="rId8"/>
    <p:sldLayoutId id="2147484504" r:id="rId9"/>
    <p:sldLayoutId id="2147484505" r:id="rId10"/>
    <p:sldLayoutId id="2147484506" r:id="rId11"/>
    <p:sldLayoutId id="2147484507" r:id="rId12"/>
    <p:sldLayoutId id="2147484508" r:id="rId13"/>
    <p:sldLayoutId id="2147484509" r:id="rId14"/>
    <p:sldLayoutId id="2147484510" r:id="rId15"/>
    <p:sldLayoutId id="2147484511"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Platshållare för rubrik 1">
            <a:extLst>
              <a:ext uri="{FF2B5EF4-FFF2-40B4-BE49-F238E27FC236}">
                <a16:creationId xmlns:a16="http://schemas.microsoft.com/office/drawing/2014/main" id="{0F91ECD4-9258-45E0-83DE-D200F507C8B7}"/>
              </a:ext>
            </a:extLst>
          </p:cNvPr>
          <p:cNvSpPr>
            <a:spLocks noGrp="1"/>
          </p:cNvSpPr>
          <p:nvPr>
            <p:ph type="title"/>
          </p:nvPr>
        </p:nvSpPr>
        <p:spPr>
          <a:xfrm>
            <a:off x="407988" y="404813"/>
            <a:ext cx="9170279" cy="736959"/>
          </a:xfrm>
          <a:prstGeom prst="rect">
            <a:avLst/>
          </a:prstGeom>
        </p:spPr>
        <p:txBody>
          <a:bodyPr vert="horz" lIns="0" tIns="45720" rIns="0" bIns="45720" rtlCol="0" anchor="ctr">
            <a:normAutofit/>
          </a:bodyPr>
          <a:lstStyle/>
          <a:p>
            <a:r>
              <a:rPr lang="sv-SE" dirty="0"/>
              <a:t>Klicka här för att ändra format</a:t>
            </a:r>
          </a:p>
        </p:txBody>
      </p:sp>
      <p:sp>
        <p:nvSpPr>
          <p:cNvPr id="3" name="Text Placeholder 2"/>
          <p:cNvSpPr>
            <a:spLocks noGrp="1"/>
          </p:cNvSpPr>
          <p:nvPr>
            <p:ph type="body" idx="1"/>
          </p:nvPr>
        </p:nvSpPr>
        <p:spPr>
          <a:xfrm>
            <a:off x="1056000" y="1744652"/>
            <a:ext cx="10080000" cy="4168785"/>
          </a:xfrm>
          <a:prstGeom prst="rect">
            <a:avLst/>
          </a:prstGeom>
        </p:spPr>
        <p:txBody>
          <a:bodyPr vert="horz" lIns="0" tIns="0" rIns="0" bIns="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pic>
        <p:nvPicPr>
          <p:cNvPr id="9" name="Bildobjekt 8" descr="Logo" title="Logo">
            <a:extLst>
              <a:ext uri="{FF2B5EF4-FFF2-40B4-BE49-F238E27FC236}">
                <a16:creationId xmlns:a16="http://schemas.microsoft.com/office/drawing/2014/main" id="{E827BE2D-9929-4BFA-9192-B82AEC788915}"/>
              </a:ext>
            </a:extLst>
          </p:cNvPr>
          <p:cNvPicPr>
            <a:picLocks noChangeAspect="1"/>
          </p:cNvPicPr>
          <p:nvPr userDrawn="1"/>
        </p:nvPicPr>
        <p:blipFill>
          <a:blip r:embed="rId18"/>
          <a:stretch>
            <a:fillRect/>
          </a:stretch>
        </p:blipFill>
        <p:spPr>
          <a:xfrm>
            <a:off x="10297795" y="401983"/>
            <a:ext cx="1481456" cy="499915"/>
          </a:xfrm>
          <a:prstGeom prst="rect">
            <a:avLst/>
          </a:prstGeom>
        </p:spPr>
      </p:pic>
      <p:sp>
        <p:nvSpPr>
          <p:cNvPr id="7" name="textruta 6">
            <a:extLst>
              <a:ext uri="{FF2B5EF4-FFF2-40B4-BE49-F238E27FC236}">
                <a16:creationId xmlns:a16="http://schemas.microsoft.com/office/drawing/2014/main" id="{06A2100A-00F3-4208-962E-587779F2E0C0}"/>
              </a:ext>
            </a:extLst>
          </p:cNvPr>
          <p:cNvSpPr txBox="1"/>
          <p:nvPr userDrawn="1"/>
        </p:nvSpPr>
        <p:spPr>
          <a:xfrm>
            <a:off x="407988" y="6454562"/>
            <a:ext cx="8640000" cy="144000"/>
          </a:xfrm>
          <a:prstGeom prst="rect">
            <a:avLst/>
          </a:prstGeom>
          <a:noFill/>
        </p:spPr>
        <p:txBody>
          <a:bodyPr wrap="square" lIns="0" tIns="0" rIns="0" bIns="0" rtlCol="0" anchor="ctr" anchorCtr="0">
            <a:noAutofit/>
          </a:bodyPr>
          <a:lstStyle/>
          <a:p>
            <a:r>
              <a:rPr lang="sv-SE" sz="1100" dirty="0">
                <a:solidFill>
                  <a:schemeClr val="tx1">
                    <a:lumMod val="95000"/>
                    <a:lumOff val="5000"/>
                  </a:schemeClr>
                </a:solidFill>
              </a:rPr>
              <a:t>Hållbar stad – öppen för världen</a:t>
            </a:r>
          </a:p>
        </p:txBody>
      </p:sp>
      <p:sp>
        <p:nvSpPr>
          <p:cNvPr id="10" name="Platshållare för bildnummer 1">
            <a:extLst>
              <a:ext uri="{FF2B5EF4-FFF2-40B4-BE49-F238E27FC236}">
                <a16:creationId xmlns:a16="http://schemas.microsoft.com/office/drawing/2014/main" id="{F508861A-5DB9-448E-9A9B-FD5CEF06B171}"/>
              </a:ext>
            </a:extLst>
          </p:cNvPr>
          <p:cNvSpPr>
            <a:spLocks noGrp="1"/>
          </p:cNvSpPr>
          <p:nvPr>
            <p:ph type="sldNum" sz="quarter" idx="4"/>
          </p:nvPr>
        </p:nvSpPr>
        <p:spPr>
          <a:xfrm>
            <a:off x="11136000" y="6453187"/>
            <a:ext cx="643250" cy="144463"/>
          </a:xfrm>
          <a:prstGeom prst="rect">
            <a:avLst/>
          </a:prstGeom>
        </p:spPr>
        <p:txBody>
          <a:bodyPr vert="horz" lIns="0" tIns="180000" rIns="0" bIns="0" rtlCol="0" anchor="b" anchorCtr="0"/>
          <a:lstStyle>
            <a:lvl1pPr algn="r">
              <a:defRPr sz="1000" b="1">
                <a:solidFill>
                  <a:schemeClr val="tx1">
                    <a:lumMod val="95000"/>
                    <a:lumOff val="5000"/>
                  </a:schemeClr>
                </a:solidFill>
              </a:defRPr>
            </a:lvl1pPr>
          </a:lstStyle>
          <a:p>
            <a:fld id="{59C8BBA8-F427-4879-AAC6-186856FF899B}" type="slidenum">
              <a:rPr lang="sv-SE" smtClean="0"/>
              <a:pPr/>
              <a:t>‹#›</a:t>
            </a:fld>
            <a:endParaRPr lang="sv-SE" dirty="0"/>
          </a:p>
        </p:txBody>
      </p:sp>
    </p:spTree>
    <p:extLst>
      <p:ext uri="{BB962C8B-B14F-4D97-AF65-F5344CB8AC3E}">
        <p14:creationId xmlns:p14="http://schemas.microsoft.com/office/powerpoint/2010/main" val="1082768213"/>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 id="2147484524" r:id="rId12"/>
    <p:sldLayoutId id="2147484525" r:id="rId13"/>
    <p:sldLayoutId id="2147484526" r:id="rId14"/>
    <p:sldLayoutId id="2147484527" r:id="rId15"/>
    <p:sldLayoutId id="2147484528" r:id="rId16"/>
  </p:sldLayoutIdLst>
  <p:hf sldNum="0" hdr="0" ftr="0" dt="0"/>
  <p:txStyles>
    <p:titleStyle>
      <a:lvl1pPr algn="l" defTabSz="914332" rtl="0" eaLnBrk="1" latinLnBrk="0" hangingPunct="1">
        <a:lnSpc>
          <a:spcPct val="90000"/>
        </a:lnSpc>
        <a:spcBef>
          <a:spcPct val="0"/>
        </a:spcBef>
        <a:buNone/>
        <a:defRPr sz="3000" b="1" kern="0" spc="0" baseline="0">
          <a:solidFill>
            <a:schemeClr val="tx1"/>
          </a:solidFill>
          <a:latin typeface="+mj-lt"/>
          <a:ea typeface="+mj-ea"/>
          <a:cs typeface="+mj-cs"/>
        </a:defRPr>
      </a:lvl1pPr>
    </p:titleStyle>
    <p:bodyStyle>
      <a:lvl1pPr marL="230384" indent="-230384" algn="l" defTabSz="914332" rtl="0" eaLnBrk="1" latinLnBrk="0" hangingPunct="1">
        <a:lnSpc>
          <a:spcPct val="110000"/>
        </a:lnSpc>
        <a:spcBef>
          <a:spcPts val="600"/>
        </a:spcBef>
        <a:spcAft>
          <a:spcPts val="300"/>
        </a:spcAft>
        <a:buFont typeface="Arial" panose="020B0604020202020204" pitchFamily="34" charset="0"/>
        <a:buChar char="•"/>
        <a:defRPr sz="2000" kern="1200">
          <a:solidFill>
            <a:schemeClr val="tx1"/>
          </a:solidFill>
          <a:latin typeface="+mn-lt"/>
          <a:ea typeface="+mn-ea"/>
          <a:cs typeface="+mn-cs"/>
        </a:defRPr>
      </a:lvl1pPr>
      <a:lvl2pPr marL="457167" indent="-2303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2pPr>
      <a:lvl3pPr marL="687548" indent="-230384" algn="l" defTabSz="914332" rtl="0" eaLnBrk="1" latinLnBrk="0" hangingPunct="1">
        <a:lnSpc>
          <a:spcPct val="110000"/>
        </a:lnSpc>
        <a:spcBef>
          <a:spcPts val="0"/>
        </a:spcBef>
        <a:spcAft>
          <a:spcPts val="300"/>
        </a:spcAft>
        <a:buFont typeface="Wingdings" panose="05000000000000000000" pitchFamily="2" charset="2"/>
        <a:buChar char="§"/>
        <a:defRPr sz="1700" kern="1200">
          <a:solidFill>
            <a:schemeClr val="tx1"/>
          </a:solidFill>
          <a:latin typeface="+mn-lt"/>
          <a:ea typeface="+mn-ea"/>
          <a:cs typeface="+mn-cs"/>
        </a:defRPr>
      </a:lvl3pPr>
      <a:lvl4pPr marL="914332"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4pPr>
      <a:lvl5pPr marL="1144714" indent="-228584" algn="l" defTabSz="914332" rtl="0" eaLnBrk="1" latinLnBrk="0" hangingPunct="1">
        <a:lnSpc>
          <a:spcPct val="110000"/>
        </a:lnSpc>
        <a:spcBef>
          <a:spcPts val="0"/>
        </a:spcBef>
        <a:spcAft>
          <a:spcPts val="300"/>
        </a:spcAft>
        <a:buFont typeface="Arial" panose="020B0604020202020204" pitchFamily="34" charset="0"/>
        <a:buChar char="•"/>
        <a:defRPr sz="17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8" pos="3840">
          <p15:clr>
            <a:srgbClr val="F26B43"/>
          </p15:clr>
        </p15:guide>
        <p15:guide id="9" orient="horz" pos="255">
          <p15:clr>
            <a:srgbClr val="F26B43"/>
          </p15:clr>
        </p15:guide>
        <p15:guide id="10" pos="257">
          <p15:clr>
            <a:srgbClr val="F26B43"/>
          </p15:clr>
        </p15:guide>
        <p15:guide id="11" pos="7423">
          <p15:clr>
            <a:srgbClr val="F26B43"/>
          </p15:clr>
        </p15:guide>
        <p15:guide id="12" orient="horz" pos="4156">
          <p15:clr>
            <a:srgbClr val="F26B43"/>
          </p15:clr>
        </p15:guide>
        <p15:guide id="14" orient="horz" pos="1095">
          <p15:clr>
            <a:srgbClr val="F26B43"/>
          </p15:clr>
        </p15:guide>
        <p15:guide id="15" orient="horz" pos="550">
          <p15:clr>
            <a:srgbClr val="F26B43"/>
          </p15:clr>
        </p15:guide>
        <p15:guide id="16" orient="horz" pos="3725">
          <p15:clr>
            <a:srgbClr val="F26B43"/>
          </p15:clr>
        </p15:guide>
        <p15:guide id="17" orient="horz" pos="406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5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5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5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5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50.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50.xml"/><Relationship Id="rId4" Type="http://schemas.openxmlformats.org/officeDocument/2006/relationships/image" Target="../media/image20.svg"/></Relationships>
</file>

<file path=ppt/slides/_rels/slide2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3.xml"/><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5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8.xml"/><Relationship Id="rId1" Type="http://schemas.openxmlformats.org/officeDocument/2006/relationships/slideLayout" Target="../slideLayouts/slideLayout5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0.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5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2.xml"/><Relationship Id="rId1" Type="http://schemas.openxmlformats.org/officeDocument/2006/relationships/slideLayout" Target="../slideLayouts/slideLayout5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4.xml.rels><?xml version="1.0" encoding="UTF-8" standalone="yes"?>
<Relationships xmlns="http://schemas.openxmlformats.org/package/2006/relationships"><Relationship Id="rId3" Type="http://schemas.openxmlformats.org/officeDocument/2006/relationships/hyperlink" Target="https://intranat.goteborg.se/wps/myportal/int/styrandedokument/!ut/p/z1/nZHBboMwDIZfZW_gAC3djqXVGDuMrhStyWUKSwoR4EQhVGqffjAO2w5D1SxfbP_f_x8MDI7AkJ9VyZ3SyJthpix89yPyeh95a5I-xIQkUZpvk3jpk90C3mYFsQfsFp78qjWJ9n4UEBKn_n_4n0638TMCNm9PB371zZPweTXwm_2jt0wDcgggAwbspO2ZNw4VlpuKYykFUBwPCTrLkbsnjqLQ9U5b10i31a1CnUluP6qsL1rlhpw_1ZNjakuOqvt6HNAXL1yMRKfrMRRoV1-E4ELeGWk7jb0xpTo5aUdRNdlNGULXfSvRuYsZFqbN8_x4PcjiOjb9BCqnLqw!/dz/d5/L2dBISEvZ0FBIS9nQSEh/p0/IZ7_2B0Q8B1A006J70IBCRF15O30T3=CZ6_2B0Q8B1A0O9G00IBOUDIG520P4=MKiG6Iyw=GC=/" TargetMode="External"/><Relationship Id="rId2" Type="http://schemas.openxmlformats.org/officeDocument/2006/relationships/notesSlide" Target="../notesSlides/notesSlide2.xml"/><Relationship Id="rId1" Type="http://schemas.openxmlformats.org/officeDocument/2006/relationships/slideLayout" Target="../slideLayouts/slideLayout54.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3.xml"/><Relationship Id="rId1" Type="http://schemas.openxmlformats.org/officeDocument/2006/relationships/slideLayout" Target="../slideLayouts/slideLayout50.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4.xml"/><Relationship Id="rId1" Type="http://schemas.openxmlformats.org/officeDocument/2006/relationships/slideLayout" Target="../slideLayouts/slideLayout5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4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5.xml"/><Relationship Id="rId1" Type="http://schemas.openxmlformats.org/officeDocument/2006/relationships/slideLayout" Target="../slideLayouts/slideLayout51.xml"/><Relationship Id="rId4" Type="http://schemas.openxmlformats.org/officeDocument/2006/relationships/image" Target="../media/image27.png"/></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51.xml"/><Relationship Id="rId5" Type="http://schemas.openxmlformats.org/officeDocument/2006/relationships/hyperlink" Target="https://intranat.goteborg.se/wps/myportal/int/styrandedokument/!ut/p/z1/nZHBboMwDIZfZW_gAC3djqXVGDuMrhStyWUKSwoR4EQhVGqffjAO2w5D1SxfbP_f_x8MDI7AkJ9VyZ3SyJthpix89yPyeh95a5I-xIQkUZpvk3jpk90C3mYFsQfsFp78qjWJ9n4UEBKn_n_4n0638TMCNm9PB371zZPweTXwm_2jt0wDcgggAwbspO2ZNw4VlpuKYykFUBwPCTrLkbsnjqLQ9U5b10i31a1CnUluP6qsL1rlhpw_1ZNjakuOqvt6HNAXL1yMRKfrMRRoV1-E4ELeGWk7jb0xpTo5aUdRNdlNGULXfSvRuYsZFqbN8_x4PcjiOjb9BCqnLqw!/dz/d5/L2dBISEvZ0FBIS9nQSEh/p0/IZ7_2B0Q8B1A006J70IBCRF15O30T3=CZ6_2B0Q8B1A0O9G00IBOUDIG520P4=MKiG6Iyw=GC=/" TargetMode="External"/><Relationship Id="rId4" Type="http://schemas.openxmlformats.org/officeDocument/2006/relationships/hyperlink" Target="https://www.skatteverket.se/privat/folkbokforing/skyddadepersonuppgifter.4.18e1b10334ebe8bc80001711.html?q=skyddade+personuppgifter"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3.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5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D40301D-A929-44A4-A023-9F4E490083E7}"/>
              </a:ext>
            </a:extLst>
          </p:cNvPr>
          <p:cNvSpPr>
            <a:spLocks noGrp="1"/>
          </p:cNvSpPr>
          <p:nvPr>
            <p:ph type="ctrTitle"/>
          </p:nvPr>
        </p:nvSpPr>
        <p:spPr/>
        <p:txBody>
          <a:bodyPr/>
          <a:lstStyle/>
          <a:p>
            <a:r>
              <a:rPr lang="sv-SE" dirty="0"/>
              <a:t>Skyddade personuppgifter</a:t>
            </a:r>
          </a:p>
        </p:txBody>
      </p:sp>
      <p:sp>
        <p:nvSpPr>
          <p:cNvPr id="5" name="Platshållare för text 4">
            <a:extLst>
              <a:ext uri="{FF2B5EF4-FFF2-40B4-BE49-F238E27FC236}">
                <a16:creationId xmlns:a16="http://schemas.microsoft.com/office/drawing/2014/main" id="{7E6E596F-9553-2D74-844E-6E4211844B74}"/>
              </a:ext>
            </a:extLst>
          </p:cNvPr>
          <p:cNvSpPr>
            <a:spLocks noGrp="1"/>
          </p:cNvSpPr>
          <p:nvPr>
            <p:ph type="body" sz="quarter" idx="10"/>
          </p:nvPr>
        </p:nvSpPr>
        <p:spPr/>
        <p:txBody>
          <a:bodyPr/>
          <a:lstStyle/>
          <a:p>
            <a:endParaRPr lang="sv-SE"/>
          </a:p>
        </p:txBody>
      </p:sp>
    </p:spTree>
    <p:extLst>
      <p:ext uri="{BB962C8B-B14F-4D97-AF65-F5344CB8AC3E}">
        <p14:creationId xmlns:p14="http://schemas.microsoft.com/office/powerpoint/2010/main" val="977537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60E96663-1DE5-4857-ADB8-3D9F84CC2247}"/>
              </a:ext>
            </a:extLst>
          </p:cNvPr>
          <p:cNvSpPr/>
          <p:nvPr/>
        </p:nvSpPr>
        <p:spPr>
          <a:xfrm>
            <a:off x="6311548" y="1670937"/>
            <a:ext cx="5265074" cy="4317476"/>
          </a:xfrm>
          <a:prstGeom prst="rect">
            <a:avLst/>
          </a:prstGeom>
          <a:solidFill>
            <a:srgbClr val="DBD1E6"/>
          </a:solidFill>
          <a:ln>
            <a:solidFill>
              <a:srgbClr val="DBD1E6"/>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4" name="Rektangel 3">
            <a:extLst>
              <a:ext uri="{FF2B5EF4-FFF2-40B4-BE49-F238E27FC236}">
                <a16:creationId xmlns:a16="http://schemas.microsoft.com/office/drawing/2014/main" id="{73069D49-BF49-4B87-8A30-7B677538FB65}"/>
              </a:ext>
            </a:extLst>
          </p:cNvPr>
          <p:cNvSpPr/>
          <p:nvPr/>
        </p:nvSpPr>
        <p:spPr>
          <a:xfrm>
            <a:off x="615378" y="1670937"/>
            <a:ext cx="5265075" cy="4317476"/>
          </a:xfrm>
          <a:prstGeom prst="rect">
            <a:avLst/>
          </a:prstGeom>
          <a:solidFill>
            <a:srgbClr val="C0E4F2"/>
          </a:solidFill>
          <a:ln>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D29FAF78-EDC5-4621-A995-E315CF213D0A}"/>
              </a:ext>
            </a:extLst>
          </p:cNvPr>
          <p:cNvSpPr>
            <a:spLocks noGrp="1"/>
          </p:cNvSpPr>
          <p:nvPr>
            <p:ph type="title"/>
          </p:nvPr>
        </p:nvSpPr>
        <p:spPr/>
        <p:txBody>
          <a:bodyPr anchor="ctr">
            <a:normAutofit/>
          </a:bodyPr>
          <a:lstStyle/>
          <a:p>
            <a:r>
              <a:rPr lang="sv-SE" sz="2800" dirty="0"/>
              <a:t>Personuppgifter och personliga förhållanden</a:t>
            </a:r>
          </a:p>
        </p:txBody>
      </p:sp>
      <p:sp>
        <p:nvSpPr>
          <p:cNvPr id="3" name="Platshållare för innehåll 2">
            <a:extLst>
              <a:ext uri="{FF2B5EF4-FFF2-40B4-BE49-F238E27FC236}">
                <a16:creationId xmlns:a16="http://schemas.microsoft.com/office/drawing/2014/main" id="{FFFCFE8B-F9DA-43C2-B86E-4478C72F1D6A}"/>
              </a:ext>
            </a:extLst>
          </p:cNvPr>
          <p:cNvSpPr>
            <a:spLocks noGrp="1"/>
          </p:cNvSpPr>
          <p:nvPr>
            <p:ph sz="half" idx="1"/>
          </p:nvPr>
        </p:nvSpPr>
        <p:spPr>
          <a:xfrm>
            <a:off x="7285132" y="2739021"/>
            <a:ext cx="3809807" cy="2181308"/>
          </a:xfrm>
        </p:spPr>
        <p:txBody>
          <a:bodyPr>
            <a:noAutofit/>
          </a:bodyPr>
          <a:lstStyle/>
          <a:p>
            <a:pPr marL="0" indent="0" fontAlgn="base">
              <a:buNone/>
            </a:pPr>
            <a:r>
              <a:rPr lang="sv-SE" sz="1800" b="1" dirty="0"/>
              <a:t>Personliga</a:t>
            </a:r>
            <a:r>
              <a:rPr lang="sv-SE" sz="1800" dirty="0"/>
              <a:t> </a:t>
            </a:r>
            <a:r>
              <a:rPr lang="sv-SE" sz="1800" b="1" dirty="0">
                <a:solidFill>
                  <a:schemeClr val="tx1"/>
                </a:solidFill>
              </a:rPr>
              <a:t>förhållanden</a:t>
            </a:r>
            <a:r>
              <a:rPr lang="sv-SE" sz="1800" dirty="0"/>
              <a:t> </a:t>
            </a:r>
            <a:r>
              <a:rPr lang="sv-SE" sz="1800" b="1" dirty="0"/>
              <a:t>är inte definierade i lagstiftningen men man brukar nämna:</a:t>
            </a:r>
          </a:p>
          <a:p>
            <a:pPr marL="0" indent="0" fontAlgn="base">
              <a:buNone/>
            </a:pPr>
            <a:r>
              <a:rPr lang="sv-SE" sz="1800" dirty="0"/>
              <a:t>personuppgifter, hälsostatus, funktionshinder, familjesituation, ålder och ekonomisk situation. </a:t>
            </a:r>
            <a:endParaRPr lang="sv-SE" sz="1800" dirty="0">
              <a:effectLst/>
            </a:endParaRPr>
          </a:p>
        </p:txBody>
      </p:sp>
      <p:sp>
        <p:nvSpPr>
          <p:cNvPr id="8" name="textruta 7">
            <a:extLst>
              <a:ext uri="{FF2B5EF4-FFF2-40B4-BE49-F238E27FC236}">
                <a16:creationId xmlns:a16="http://schemas.microsoft.com/office/drawing/2014/main" id="{52E53C06-98C1-441B-82E4-2F4C0390CD41}"/>
              </a:ext>
            </a:extLst>
          </p:cNvPr>
          <p:cNvSpPr txBox="1"/>
          <p:nvPr/>
        </p:nvSpPr>
        <p:spPr>
          <a:xfrm>
            <a:off x="850517" y="2739021"/>
            <a:ext cx="4309107" cy="2031325"/>
          </a:xfrm>
          <a:prstGeom prst="rect">
            <a:avLst/>
          </a:prstGeom>
          <a:noFill/>
        </p:spPr>
        <p:txBody>
          <a:bodyPr wrap="square">
            <a:spAutoFit/>
          </a:bodyPr>
          <a:lstStyle/>
          <a:p>
            <a:pPr marL="0" indent="0" fontAlgn="base">
              <a:buNone/>
            </a:pPr>
            <a:r>
              <a:rPr lang="sv-SE" b="1" dirty="0">
                <a:effectLst/>
              </a:rPr>
              <a:t>En personuppgift är </a:t>
            </a:r>
            <a:r>
              <a:rPr lang="sv-SE" b="1" dirty="0"/>
              <a:t>information </a:t>
            </a:r>
            <a:r>
              <a:rPr lang="sv-SE" b="1" dirty="0">
                <a:effectLst/>
              </a:rPr>
              <a:t>som kan användas för att identifiera en person</a:t>
            </a:r>
            <a:r>
              <a:rPr lang="sv-SE" b="1" dirty="0"/>
              <a:t>. V</a:t>
            </a:r>
            <a:r>
              <a:rPr lang="sv-SE" b="1" dirty="0">
                <a:effectLst/>
              </a:rPr>
              <a:t>anliga personuppgifter är:</a:t>
            </a:r>
          </a:p>
          <a:p>
            <a:pPr marL="0" indent="0" fontAlgn="base">
              <a:buNone/>
            </a:pPr>
            <a:endParaRPr lang="sv-SE" b="1" dirty="0"/>
          </a:p>
          <a:p>
            <a:pPr marL="0" indent="0" fontAlgn="base">
              <a:buNone/>
            </a:pPr>
            <a:r>
              <a:rPr lang="sv-SE" dirty="0">
                <a:effectLst/>
              </a:rPr>
              <a:t>personnummer, adress, namn, e-post, telefonnummer, anhörig, arbetsgivare, skola och vårdgivare.</a:t>
            </a:r>
          </a:p>
        </p:txBody>
      </p:sp>
      <p:sp>
        <p:nvSpPr>
          <p:cNvPr id="10" name="textruta 9">
            <a:extLst>
              <a:ext uri="{FF2B5EF4-FFF2-40B4-BE49-F238E27FC236}">
                <a16:creationId xmlns:a16="http://schemas.microsoft.com/office/drawing/2014/main" id="{68D434B1-6092-4BC8-A6C4-93C980922939}"/>
              </a:ext>
            </a:extLst>
          </p:cNvPr>
          <p:cNvSpPr txBox="1"/>
          <p:nvPr/>
        </p:nvSpPr>
        <p:spPr>
          <a:xfrm>
            <a:off x="1932264" y="2074329"/>
            <a:ext cx="2145611" cy="400110"/>
          </a:xfrm>
          <a:prstGeom prst="rect">
            <a:avLst/>
          </a:prstGeom>
          <a:noFill/>
        </p:spPr>
        <p:txBody>
          <a:bodyPr wrap="square">
            <a:spAutoFit/>
          </a:bodyPr>
          <a:lstStyle/>
          <a:p>
            <a:pPr marL="0" indent="0" fontAlgn="base">
              <a:buNone/>
            </a:pPr>
            <a:r>
              <a:rPr lang="sv-SE" sz="2000" b="1" dirty="0">
                <a:effectLst/>
                <a:latin typeface="+mj-lt"/>
              </a:rPr>
              <a:t>Personuppgift</a:t>
            </a:r>
          </a:p>
        </p:txBody>
      </p:sp>
      <p:sp>
        <p:nvSpPr>
          <p:cNvPr id="12" name="textruta 11">
            <a:extLst>
              <a:ext uri="{FF2B5EF4-FFF2-40B4-BE49-F238E27FC236}">
                <a16:creationId xmlns:a16="http://schemas.microsoft.com/office/drawing/2014/main" id="{AB19AC43-D956-4CF6-BA1E-1EC333C42777}"/>
              </a:ext>
            </a:extLst>
          </p:cNvPr>
          <p:cNvSpPr txBox="1"/>
          <p:nvPr/>
        </p:nvSpPr>
        <p:spPr>
          <a:xfrm>
            <a:off x="7320585" y="2105107"/>
            <a:ext cx="3544060" cy="400110"/>
          </a:xfrm>
          <a:prstGeom prst="rect">
            <a:avLst/>
          </a:prstGeom>
          <a:noFill/>
        </p:spPr>
        <p:txBody>
          <a:bodyPr wrap="square">
            <a:spAutoFit/>
          </a:bodyPr>
          <a:lstStyle/>
          <a:p>
            <a:pPr marL="0" indent="0" fontAlgn="base">
              <a:buNone/>
            </a:pPr>
            <a:r>
              <a:rPr lang="sv-SE" sz="2000" b="1" dirty="0">
                <a:latin typeface="+mj-lt"/>
              </a:rPr>
              <a:t>Personliga</a:t>
            </a:r>
            <a:r>
              <a:rPr lang="sv-SE" sz="2000" dirty="0">
                <a:latin typeface="+mj-lt"/>
              </a:rPr>
              <a:t> </a:t>
            </a:r>
            <a:r>
              <a:rPr lang="sv-SE" sz="2000" b="1" dirty="0">
                <a:solidFill>
                  <a:schemeClr val="tx1"/>
                </a:solidFill>
                <a:latin typeface="+mj-lt"/>
              </a:rPr>
              <a:t>förhållanden</a:t>
            </a:r>
            <a:endParaRPr lang="sv-SE" sz="2000" b="1" dirty="0">
              <a:latin typeface="+mj-lt"/>
            </a:endParaRPr>
          </a:p>
        </p:txBody>
      </p:sp>
    </p:spTree>
    <p:extLst>
      <p:ext uri="{BB962C8B-B14F-4D97-AF65-F5344CB8AC3E}">
        <p14:creationId xmlns:p14="http://schemas.microsoft.com/office/powerpoint/2010/main" val="4038042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F12C1BD8-FE21-4982-A5D2-5194E1092ADD}"/>
              </a:ext>
            </a:extLst>
          </p:cNvPr>
          <p:cNvSpPr/>
          <p:nvPr/>
        </p:nvSpPr>
        <p:spPr>
          <a:xfrm>
            <a:off x="7318004" y="0"/>
            <a:ext cx="4873995" cy="6858000"/>
          </a:xfrm>
          <a:prstGeom prst="rect">
            <a:avLst/>
          </a:prstGeom>
          <a:solidFill>
            <a:srgbClr val="C0E4F2"/>
          </a:solidFill>
          <a:ln>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A713BAA5-8F96-4178-9DD6-EA4738E3A787}"/>
              </a:ext>
            </a:extLst>
          </p:cNvPr>
          <p:cNvSpPr>
            <a:spLocks noGrp="1"/>
          </p:cNvSpPr>
          <p:nvPr>
            <p:ph type="title"/>
          </p:nvPr>
        </p:nvSpPr>
        <p:spPr/>
        <p:txBody>
          <a:bodyPr/>
          <a:lstStyle/>
          <a:p>
            <a:r>
              <a:rPr lang="sv-SE" dirty="0"/>
              <a:t>Sekretess inom socialtjänsten</a:t>
            </a:r>
          </a:p>
        </p:txBody>
      </p:sp>
      <p:sp>
        <p:nvSpPr>
          <p:cNvPr id="3" name="Platshållare för innehåll 2">
            <a:extLst>
              <a:ext uri="{FF2B5EF4-FFF2-40B4-BE49-F238E27FC236}">
                <a16:creationId xmlns:a16="http://schemas.microsoft.com/office/drawing/2014/main" id="{C171A0EC-C500-4A19-92BA-45A749424652}"/>
              </a:ext>
            </a:extLst>
          </p:cNvPr>
          <p:cNvSpPr>
            <a:spLocks noGrp="1"/>
          </p:cNvSpPr>
          <p:nvPr>
            <p:ph sz="half" idx="10"/>
          </p:nvPr>
        </p:nvSpPr>
        <p:spPr>
          <a:xfrm>
            <a:off x="407988" y="1695300"/>
            <a:ext cx="4466010" cy="4175125"/>
          </a:xfrm>
        </p:spPr>
        <p:txBody>
          <a:bodyPr>
            <a:normAutofit lnSpcReduction="10000"/>
          </a:bodyPr>
          <a:lstStyle/>
          <a:p>
            <a:r>
              <a:rPr lang="sv-SE" dirty="0">
                <a:ea typeface="Calibri" panose="020F0502020204030204" pitchFamily="34" charset="0"/>
              </a:rPr>
              <a:t>Sekretess innebär att uppgifter om en enskild inte får avslöjas om det inte står klart att det kan göras utan att den enskilda eller någon närstående kommer att lida skada eller men.</a:t>
            </a:r>
          </a:p>
          <a:p>
            <a:r>
              <a:rPr lang="sv-SE" dirty="0">
                <a:ea typeface="Times New Roman" panose="02020603050405020304" pitchFamily="18" charset="0"/>
              </a:rPr>
              <a:t>Det krävs alltid någon form av lagstöd för att en uppgift ska lämnas ut, vilket  även </a:t>
            </a:r>
            <a:r>
              <a:rPr lang="sv-SE" dirty="0">
                <a:effectLst/>
                <a:ea typeface="Times New Roman" panose="02020603050405020304" pitchFamily="18" charset="0"/>
              </a:rPr>
              <a:t>gäller vid all samverkan såväl internt som externt.</a:t>
            </a:r>
          </a:p>
          <a:p>
            <a:r>
              <a:rPr lang="sv-SE" dirty="0"/>
              <a:t>Det är inte heller tillåtet att i Treserva söka på, eller gå in i ärenden som man inte arbetar med.</a:t>
            </a:r>
          </a:p>
          <a:p>
            <a:pPr marL="0" indent="0">
              <a:buNone/>
            </a:pPr>
            <a:endParaRPr lang="sv-SE" sz="1800" dirty="0"/>
          </a:p>
          <a:p>
            <a:pPr marL="0" indent="0">
              <a:buNone/>
            </a:pPr>
            <a:endParaRPr lang="sv-SE" sz="1800" dirty="0">
              <a:effectLst/>
              <a:latin typeface="Calibri" panose="020F0502020204030204" pitchFamily="34" charset="0"/>
              <a:ea typeface="Calibri" panose="020F0502020204030204" pitchFamily="34" charset="0"/>
            </a:endParaRPr>
          </a:p>
          <a:p>
            <a:endParaRPr lang="sv-SE" dirty="0"/>
          </a:p>
        </p:txBody>
      </p:sp>
      <p:pic>
        <p:nvPicPr>
          <p:cNvPr id="6" name="Bildobjekt 5">
            <a:extLst>
              <a:ext uri="{FF2B5EF4-FFF2-40B4-BE49-F238E27FC236}">
                <a16:creationId xmlns:a16="http://schemas.microsoft.com/office/drawing/2014/main" id="{9C534A14-E46C-4D93-AA00-83C77B95A6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73685" y="4834453"/>
            <a:ext cx="2259229" cy="2257955"/>
          </a:xfrm>
          <a:prstGeom prst="rect">
            <a:avLst/>
          </a:prstGeom>
        </p:spPr>
      </p:pic>
      <p:sp>
        <p:nvSpPr>
          <p:cNvPr id="9" name="textruta 8">
            <a:extLst>
              <a:ext uri="{FF2B5EF4-FFF2-40B4-BE49-F238E27FC236}">
                <a16:creationId xmlns:a16="http://schemas.microsoft.com/office/drawing/2014/main" id="{A8BC9F15-BC2A-470D-9D2F-E964250DCB04}"/>
              </a:ext>
            </a:extLst>
          </p:cNvPr>
          <p:cNvSpPr txBox="1"/>
          <p:nvPr/>
        </p:nvSpPr>
        <p:spPr>
          <a:xfrm>
            <a:off x="7609370" y="1843950"/>
            <a:ext cx="4379451" cy="3170099"/>
          </a:xfrm>
          <a:prstGeom prst="rect">
            <a:avLst/>
          </a:prstGeom>
          <a:noFill/>
        </p:spPr>
        <p:txBody>
          <a:bodyPr wrap="square">
            <a:spAutoFit/>
          </a:bodyPr>
          <a:lstStyle/>
          <a:p>
            <a:pPr marL="0" indent="0">
              <a:buNone/>
            </a:pPr>
            <a:r>
              <a:rPr lang="sv-SE" sz="2000" dirty="0"/>
              <a:t>Tänk på att andra myndigheter och verksamheter kan omfattas av annan sekretessgrad än socialnämnden</a:t>
            </a:r>
            <a:r>
              <a:rPr lang="sv-SE" sz="2000"/>
              <a:t>/socialförvaltningen. </a:t>
            </a:r>
            <a:r>
              <a:rPr lang="sv-SE" sz="2000" dirty="0"/>
              <a:t>Till exempel har familjehem och gode män ingen juridisk tystnadsplikt, inte heller anhöriga.</a:t>
            </a:r>
          </a:p>
          <a:p>
            <a:pPr marL="0" indent="0">
              <a:buNone/>
            </a:pPr>
            <a:r>
              <a:rPr lang="sv-SE" sz="2000" dirty="0"/>
              <a:t>Myndigheter som polis och skola har en lägre grad av sekretess än socialnämnden.</a:t>
            </a:r>
          </a:p>
        </p:txBody>
      </p:sp>
      <p:sp>
        <p:nvSpPr>
          <p:cNvPr id="11" name="textruta 10">
            <a:extLst>
              <a:ext uri="{FF2B5EF4-FFF2-40B4-BE49-F238E27FC236}">
                <a16:creationId xmlns:a16="http://schemas.microsoft.com/office/drawing/2014/main" id="{8E437B9B-8A94-4F82-A2FC-F646F05E00C6}"/>
              </a:ext>
            </a:extLst>
          </p:cNvPr>
          <p:cNvSpPr txBox="1"/>
          <p:nvPr/>
        </p:nvSpPr>
        <p:spPr>
          <a:xfrm>
            <a:off x="8321794" y="987414"/>
            <a:ext cx="3667027" cy="707886"/>
          </a:xfrm>
          <a:prstGeom prst="rect">
            <a:avLst/>
          </a:prstGeom>
          <a:noFill/>
        </p:spPr>
        <p:txBody>
          <a:bodyPr wrap="square">
            <a:spAutoFit/>
          </a:bodyPr>
          <a:lstStyle/>
          <a:p>
            <a:r>
              <a:rPr lang="sv-SE" sz="2000" dirty="0">
                <a:latin typeface="+mj-lt"/>
              </a:rPr>
              <a:t>Olika myndigheter – olika sekretess</a:t>
            </a:r>
          </a:p>
        </p:txBody>
      </p:sp>
    </p:spTree>
    <p:extLst>
      <p:ext uri="{BB962C8B-B14F-4D97-AF65-F5344CB8AC3E}">
        <p14:creationId xmlns:p14="http://schemas.microsoft.com/office/powerpoint/2010/main" val="18861516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4F2A2206-3ADE-4352-AFD4-24CA7AF0093C}"/>
              </a:ext>
            </a:extLst>
          </p:cNvPr>
          <p:cNvSpPr>
            <a:spLocks noGrp="1"/>
          </p:cNvSpPr>
          <p:nvPr>
            <p:ph type="ctrTitle"/>
          </p:nvPr>
        </p:nvSpPr>
        <p:spPr/>
        <p:txBody>
          <a:bodyPr/>
          <a:lstStyle/>
          <a:p>
            <a:r>
              <a:rPr lang="sv-SE" dirty="0"/>
              <a:t>Olika typer av skyddade personuppgifter</a:t>
            </a:r>
          </a:p>
        </p:txBody>
      </p:sp>
    </p:spTree>
    <p:extLst>
      <p:ext uri="{BB962C8B-B14F-4D97-AF65-F5344CB8AC3E}">
        <p14:creationId xmlns:p14="http://schemas.microsoft.com/office/powerpoint/2010/main" val="3013426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ktangel 14">
            <a:extLst>
              <a:ext uri="{FF2B5EF4-FFF2-40B4-BE49-F238E27FC236}">
                <a16:creationId xmlns:a16="http://schemas.microsoft.com/office/drawing/2014/main" id="{C9B4F9AC-B28C-4A70-818E-987002283E5A}"/>
              </a:ext>
            </a:extLst>
          </p:cNvPr>
          <p:cNvSpPr/>
          <p:nvPr/>
        </p:nvSpPr>
        <p:spPr>
          <a:xfrm>
            <a:off x="7847937" y="1663638"/>
            <a:ext cx="3926988" cy="4579952"/>
          </a:xfrm>
          <a:prstGeom prst="rect">
            <a:avLst/>
          </a:prstGeom>
          <a:solidFill>
            <a:srgbClr val="DBD1E6"/>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14" name="Rektangel 13">
            <a:extLst>
              <a:ext uri="{FF2B5EF4-FFF2-40B4-BE49-F238E27FC236}">
                <a16:creationId xmlns:a16="http://schemas.microsoft.com/office/drawing/2014/main" id="{471042B6-1116-42AE-A6DF-E8BA6A9E0E04}"/>
              </a:ext>
            </a:extLst>
          </p:cNvPr>
          <p:cNvSpPr/>
          <p:nvPr/>
        </p:nvSpPr>
        <p:spPr>
          <a:xfrm>
            <a:off x="4054171" y="1663638"/>
            <a:ext cx="3562184" cy="4579952"/>
          </a:xfrm>
          <a:prstGeom prst="rect">
            <a:avLst/>
          </a:prstGeom>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13" name="Rektangel 12">
            <a:extLst>
              <a:ext uri="{FF2B5EF4-FFF2-40B4-BE49-F238E27FC236}">
                <a16:creationId xmlns:a16="http://schemas.microsoft.com/office/drawing/2014/main" id="{22D2BF99-EE05-42EF-9FA8-2983D2FE403A}"/>
              </a:ext>
            </a:extLst>
          </p:cNvPr>
          <p:cNvSpPr/>
          <p:nvPr/>
        </p:nvSpPr>
        <p:spPr>
          <a:xfrm>
            <a:off x="338741" y="1653871"/>
            <a:ext cx="3562184" cy="4579952"/>
          </a:xfrm>
          <a:prstGeom prst="rect">
            <a:avLst/>
          </a:prstGeom>
          <a:solidFill>
            <a:srgbClr val="DBD1E6"/>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C6F010E3-52B8-4B32-A50B-690A84E75DE0}"/>
              </a:ext>
            </a:extLst>
          </p:cNvPr>
          <p:cNvSpPr>
            <a:spLocks noGrp="1"/>
          </p:cNvSpPr>
          <p:nvPr>
            <p:ph type="title"/>
          </p:nvPr>
        </p:nvSpPr>
        <p:spPr/>
        <p:txBody>
          <a:bodyPr>
            <a:normAutofit fontScale="90000"/>
          </a:bodyPr>
          <a:lstStyle/>
          <a:p>
            <a:r>
              <a:rPr lang="sv-SE" dirty="0"/>
              <a:t>Tre olika typer av skyddade personuppgifter</a:t>
            </a:r>
          </a:p>
        </p:txBody>
      </p:sp>
      <p:sp>
        <p:nvSpPr>
          <p:cNvPr id="8" name="textruta 7">
            <a:extLst>
              <a:ext uri="{FF2B5EF4-FFF2-40B4-BE49-F238E27FC236}">
                <a16:creationId xmlns:a16="http://schemas.microsoft.com/office/drawing/2014/main" id="{2282F97D-F8A6-4672-B28E-CBE2F13F83AE}"/>
              </a:ext>
            </a:extLst>
          </p:cNvPr>
          <p:cNvSpPr txBox="1"/>
          <p:nvPr/>
        </p:nvSpPr>
        <p:spPr>
          <a:xfrm>
            <a:off x="678475" y="2373176"/>
            <a:ext cx="2882716" cy="2585323"/>
          </a:xfrm>
          <a:prstGeom prst="rect">
            <a:avLst/>
          </a:prstGeom>
          <a:noFill/>
        </p:spPr>
        <p:txBody>
          <a:bodyPr wrap="square">
            <a:spAutoFit/>
          </a:bodyPr>
          <a:lstStyle/>
          <a:p>
            <a:r>
              <a:rPr lang="sv-SE" b="1" dirty="0">
                <a:latin typeface="+mj-lt"/>
              </a:rPr>
              <a:t>Sekretessmarkering</a:t>
            </a:r>
          </a:p>
          <a:p>
            <a:br>
              <a:rPr lang="sv-SE" b="1" dirty="0"/>
            </a:br>
            <a:r>
              <a:rPr lang="sv-SE" dirty="0"/>
              <a:t>Det är en varning i folkbokföringen om att personen riskerar att utsättas för brott om fel person får reda på hens personuppgifter. Åtgärden görs av Skatteverket.</a:t>
            </a:r>
          </a:p>
        </p:txBody>
      </p:sp>
      <p:sp>
        <p:nvSpPr>
          <p:cNvPr id="10" name="textruta 9">
            <a:extLst>
              <a:ext uri="{FF2B5EF4-FFF2-40B4-BE49-F238E27FC236}">
                <a16:creationId xmlns:a16="http://schemas.microsoft.com/office/drawing/2014/main" id="{9769FF4C-5A1A-454C-9B7C-2B0755D8E8A4}"/>
              </a:ext>
            </a:extLst>
          </p:cNvPr>
          <p:cNvSpPr txBox="1"/>
          <p:nvPr/>
        </p:nvSpPr>
        <p:spPr>
          <a:xfrm>
            <a:off x="4305631" y="2373175"/>
            <a:ext cx="3059263" cy="2585323"/>
          </a:xfrm>
          <a:prstGeom prst="rect">
            <a:avLst/>
          </a:prstGeom>
          <a:noFill/>
        </p:spPr>
        <p:txBody>
          <a:bodyPr wrap="square">
            <a:spAutoFit/>
          </a:bodyPr>
          <a:lstStyle/>
          <a:p>
            <a:pPr marL="0" indent="0">
              <a:lnSpc>
                <a:spcPct val="100000"/>
              </a:lnSpc>
              <a:buNone/>
            </a:pPr>
            <a:r>
              <a:rPr lang="sv-SE" b="1" dirty="0">
                <a:solidFill>
                  <a:schemeClr val="tx1"/>
                </a:solidFill>
                <a:latin typeface="+mj-lt"/>
              </a:rPr>
              <a:t>Skyddad</a:t>
            </a:r>
            <a:r>
              <a:rPr lang="sv-SE" dirty="0">
                <a:solidFill>
                  <a:schemeClr val="tx1"/>
                </a:solidFill>
                <a:latin typeface="+mj-lt"/>
              </a:rPr>
              <a:t> </a:t>
            </a:r>
            <a:r>
              <a:rPr lang="sv-SE" b="1" dirty="0">
                <a:solidFill>
                  <a:schemeClr val="tx1"/>
                </a:solidFill>
                <a:latin typeface="+mj-lt"/>
              </a:rPr>
              <a:t>folkbokföring</a:t>
            </a:r>
            <a:r>
              <a:rPr lang="sv-SE" dirty="0">
                <a:solidFill>
                  <a:schemeClr val="tx1"/>
                </a:solidFill>
                <a:latin typeface="+mj-lt"/>
              </a:rPr>
              <a:t> </a:t>
            </a:r>
            <a:br>
              <a:rPr lang="sv-SE" dirty="0">
                <a:solidFill>
                  <a:schemeClr val="tx1"/>
                </a:solidFill>
              </a:rPr>
            </a:br>
            <a:br>
              <a:rPr lang="sv-SE" dirty="0"/>
            </a:br>
            <a:r>
              <a:rPr lang="sv-SE" dirty="0">
                <a:solidFill>
                  <a:schemeClr val="tx1"/>
                </a:solidFill>
              </a:rPr>
              <a:t>Det ger ett starkare skydd och innebär att adressuppgifterna är dolda i folkbokföringsregistret och personuppgifter ska oftast inte lämnas ut. Skatteverket fattar beslutet.</a:t>
            </a:r>
            <a:endParaRPr lang="sv-SE" dirty="0">
              <a:solidFill>
                <a:schemeClr val="tx1"/>
              </a:solidFill>
              <a:cs typeface="Arial"/>
            </a:endParaRPr>
          </a:p>
        </p:txBody>
      </p:sp>
      <p:sp>
        <p:nvSpPr>
          <p:cNvPr id="12" name="textruta 11">
            <a:extLst>
              <a:ext uri="{FF2B5EF4-FFF2-40B4-BE49-F238E27FC236}">
                <a16:creationId xmlns:a16="http://schemas.microsoft.com/office/drawing/2014/main" id="{C62911DC-CDFD-493F-9CCD-1D0D52012A65}"/>
              </a:ext>
            </a:extLst>
          </p:cNvPr>
          <p:cNvSpPr txBox="1"/>
          <p:nvPr/>
        </p:nvSpPr>
        <p:spPr>
          <a:xfrm>
            <a:off x="8008049" y="2373175"/>
            <a:ext cx="3606764" cy="2031325"/>
          </a:xfrm>
          <a:prstGeom prst="rect">
            <a:avLst/>
          </a:prstGeom>
          <a:noFill/>
        </p:spPr>
        <p:txBody>
          <a:bodyPr wrap="square">
            <a:spAutoFit/>
          </a:bodyPr>
          <a:lstStyle/>
          <a:p>
            <a:r>
              <a:rPr lang="sv-SE" b="1" dirty="0">
                <a:latin typeface="+mj-lt"/>
              </a:rPr>
              <a:t>Fingerade personuppgifter </a:t>
            </a:r>
            <a:br>
              <a:rPr lang="sv-SE" b="1" dirty="0">
                <a:latin typeface="+mj-lt"/>
              </a:rPr>
            </a:br>
            <a:endParaRPr lang="sv-SE" b="1" dirty="0">
              <a:latin typeface="+mj-lt"/>
            </a:endParaRPr>
          </a:p>
          <a:p>
            <a:r>
              <a:rPr lang="sv-SE" dirty="0"/>
              <a:t>Det innebär att personen fått en ny identitet med nytt namn och personnummer vilket vi inte ska känna till eller märka. Säkerhetspolisen fattar beslutet.</a:t>
            </a:r>
          </a:p>
        </p:txBody>
      </p:sp>
      <p:pic>
        <p:nvPicPr>
          <p:cNvPr id="16" name="Bildobjekt 15">
            <a:extLst>
              <a:ext uri="{FF2B5EF4-FFF2-40B4-BE49-F238E27FC236}">
                <a16:creationId xmlns:a16="http://schemas.microsoft.com/office/drawing/2014/main" id="{856D4187-0678-4A5D-A637-9DF073CBC7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0177" y="5075629"/>
            <a:ext cx="1022507" cy="1023084"/>
          </a:xfrm>
          <a:prstGeom prst="rect">
            <a:avLst/>
          </a:prstGeom>
        </p:spPr>
      </p:pic>
      <p:pic>
        <p:nvPicPr>
          <p:cNvPr id="18" name="Bildobjekt 17">
            <a:extLst>
              <a:ext uri="{FF2B5EF4-FFF2-40B4-BE49-F238E27FC236}">
                <a16:creationId xmlns:a16="http://schemas.microsoft.com/office/drawing/2014/main" id="{EB9DF1BA-238C-4B5B-9DB6-AF8A4465F1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0577" y="4985538"/>
            <a:ext cx="1202225" cy="1202225"/>
          </a:xfrm>
          <a:prstGeom prst="rect">
            <a:avLst/>
          </a:prstGeom>
        </p:spPr>
      </p:pic>
      <p:pic>
        <p:nvPicPr>
          <p:cNvPr id="20" name="Bildobjekt 19">
            <a:extLst>
              <a:ext uri="{FF2B5EF4-FFF2-40B4-BE49-F238E27FC236}">
                <a16:creationId xmlns:a16="http://schemas.microsoft.com/office/drawing/2014/main" id="{19B7C174-0454-43B0-A653-AB684C7474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9377" y="5165294"/>
            <a:ext cx="933419" cy="933419"/>
          </a:xfrm>
          <a:prstGeom prst="rect">
            <a:avLst/>
          </a:prstGeom>
        </p:spPr>
      </p:pic>
    </p:spTree>
    <p:extLst>
      <p:ext uri="{BB962C8B-B14F-4D97-AF65-F5344CB8AC3E}">
        <p14:creationId xmlns:p14="http://schemas.microsoft.com/office/powerpoint/2010/main" val="4308489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7058100A-8606-4FD9-9DB4-D35468F97775}"/>
              </a:ext>
            </a:extLst>
          </p:cNvPr>
          <p:cNvSpPr/>
          <p:nvPr/>
        </p:nvSpPr>
        <p:spPr>
          <a:xfrm>
            <a:off x="0" y="1327868"/>
            <a:ext cx="12192000" cy="4858247"/>
          </a:xfrm>
          <a:prstGeom prst="rect">
            <a:avLst/>
          </a:prstGeom>
          <a:solidFill>
            <a:srgbClr val="DBD1E6"/>
          </a:solidFill>
          <a:ln>
            <a:solidFill>
              <a:srgbClr val="DBD1E6"/>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C6404241-2BA8-4E95-9BBB-DC44C2FBBE52}"/>
              </a:ext>
            </a:extLst>
          </p:cNvPr>
          <p:cNvSpPr>
            <a:spLocks noGrp="1"/>
          </p:cNvSpPr>
          <p:nvPr>
            <p:ph type="title"/>
          </p:nvPr>
        </p:nvSpPr>
        <p:spPr>
          <a:xfrm>
            <a:off x="407988" y="404813"/>
            <a:ext cx="9170279" cy="736959"/>
          </a:xfrm>
        </p:spPr>
        <p:txBody>
          <a:bodyPr anchor="ctr">
            <a:normAutofit/>
          </a:bodyPr>
          <a:lstStyle/>
          <a:p>
            <a:r>
              <a:rPr lang="sv-SE" dirty="0"/>
              <a:t>Sekretessmarkering – en varning</a:t>
            </a:r>
          </a:p>
        </p:txBody>
      </p:sp>
      <p:sp>
        <p:nvSpPr>
          <p:cNvPr id="10" name="textruta 9">
            <a:extLst>
              <a:ext uri="{FF2B5EF4-FFF2-40B4-BE49-F238E27FC236}">
                <a16:creationId xmlns:a16="http://schemas.microsoft.com/office/drawing/2014/main" id="{A4DECFB4-5706-4C27-9623-625C8D8BC8D9}"/>
              </a:ext>
            </a:extLst>
          </p:cNvPr>
          <p:cNvSpPr txBox="1"/>
          <p:nvPr/>
        </p:nvSpPr>
        <p:spPr>
          <a:xfrm>
            <a:off x="6499645" y="1997839"/>
            <a:ext cx="5487725" cy="2862322"/>
          </a:xfrm>
          <a:prstGeom prst="rect">
            <a:avLst/>
          </a:prstGeom>
          <a:noFill/>
        </p:spPr>
        <p:txBody>
          <a:bodyPr wrap="square">
            <a:spAutoFit/>
          </a:bodyPr>
          <a:lstStyle/>
          <a:p>
            <a:pPr marL="342900" indent="-342900">
              <a:buFont typeface="Arial" panose="020B0604020202020204" pitchFamily="34" charset="0"/>
              <a:buChar char="•"/>
            </a:pPr>
            <a:r>
              <a:rPr lang="sv-SE" sz="2000" dirty="0"/>
              <a:t>Personuppgifter kan lämnas ut efter sedvanlig sekretessprövning.</a:t>
            </a:r>
          </a:p>
          <a:p>
            <a:pPr marL="342900" indent="-342900">
              <a:buFont typeface="Arial" panose="020B0604020202020204" pitchFamily="34" charset="0"/>
              <a:buChar char="•"/>
            </a:pPr>
            <a:r>
              <a:rPr lang="sv-SE" sz="2000" dirty="0"/>
              <a:t>Kombineras ofta med så kallat förmedlingsärende.</a:t>
            </a:r>
          </a:p>
          <a:p>
            <a:pPr marL="342900" indent="-342900">
              <a:buFont typeface="Arial" panose="020B0604020202020204" pitchFamily="34" charset="0"/>
              <a:buChar char="•"/>
            </a:pPr>
            <a:r>
              <a:rPr lang="sv-SE" sz="2000" dirty="0"/>
              <a:t>Ges automatiskt i avvaktan på beslut om skyddad folkbokföring.</a:t>
            </a:r>
          </a:p>
          <a:p>
            <a:pPr marL="342900" indent="-342900">
              <a:buFont typeface="Arial" panose="020B0604020202020204" pitchFamily="34" charset="0"/>
              <a:buChar char="•"/>
            </a:pPr>
            <a:r>
              <a:rPr lang="sv-SE" sz="2000" dirty="0"/>
              <a:t>Vanligen tidsbestämt, två år i taget.</a:t>
            </a:r>
          </a:p>
          <a:p>
            <a:pPr marL="342900" indent="-342900">
              <a:buFont typeface="Arial" panose="020B0604020202020204" pitchFamily="34" charset="0"/>
              <a:buChar char="•"/>
            </a:pPr>
            <a:r>
              <a:rPr lang="sv-SE" sz="2000" dirty="0"/>
              <a:t>Inte lika höga krav på egen delaktighet till skyddet som vid skyddad folkbokföring.</a:t>
            </a:r>
          </a:p>
        </p:txBody>
      </p:sp>
      <p:pic>
        <p:nvPicPr>
          <p:cNvPr id="11" name="Bildobjekt 10">
            <a:extLst>
              <a:ext uri="{FF2B5EF4-FFF2-40B4-BE49-F238E27FC236}">
                <a16:creationId xmlns:a16="http://schemas.microsoft.com/office/drawing/2014/main" id="{49DB0E5D-8FF4-4E0A-9930-E88A467BB1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8466" y="4769063"/>
            <a:ext cx="1339457" cy="1339457"/>
          </a:xfrm>
          <a:prstGeom prst="rect">
            <a:avLst/>
          </a:prstGeom>
        </p:spPr>
      </p:pic>
      <p:sp>
        <p:nvSpPr>
          <p:cNvPr id="15" name="textruta 14">
            <a:extLst>
              <a:ext uri="{FF2B5EF4-FFF2-40B4-BE49-F238E27FC236}">
                <a16:creationId xmlns:a16="http://schemas.microsoft.com/office/drawing/2014/main" id="{691947C6-848C-46D0-A469-3226412FA823}"/>
              </a:ext>
            </a:extLst>
          </p:cNvPr>
          <p:cNvSpPr txBox="1"/>
          <p:nvPr/>
        </p:nvSpPr>
        <p:spPr>
          <a:xfrm>
            <a:off x="407988" y="1997839"/>
            <a:ext cx="4820478" cy="2862322"/>
          </a:xfrm>
          <a:prstGeom prst="rect">
            <a:avLst/>
          </a:prstGeom>
          <a:noFill/>
        </p:spPr>
        <p:txBody>
          <a:bodyPr wrap="square">
            <a:spAutoFit/>
          </a:bodyPr>
          <a:lstStyle/>
          <a:p>
            <a:pPr marL="342900" indent="-342900">
              <a:buFont typeface="Arial" panose="020B0604020202020204" pitchFamily="34" charset="0"/>
              <a:buChar char="•"/>
            </a:pPr>
            <a:r>
              <a:rPr lang="sv-SE" sz="2000" dirty="0"/>
              <a:t>Sekretessmarkering är en varning om att en person bedöms lida men av att en personuppgift lämnas ut.</a:t>
            </a:r>
          </a:p>
          <a:p>
            <a:pPr marL="342900" indent="-342900">
              <a:buFont typeface="Arial" panose="020B0604020202020204" pitchFamily="34" charset="0"/>
              <a:buChar char="•"/>
            </a:pPr>
            <a:r>
              <a:rPr lang="sv-SE" sz="2000" dirty="0"/>
              <a:t>Den enskilde, polis eller socialtjänst kan ta initiativ till sekretessmarkering.</a:t>
            </a:r>
          </a:p>
          <a:p>
            <a:pPr marL="342900" indent="-342900">
              <a:buFont typeface="Arial" panose="020B0604020202020204" pitchFamily="34" charset="0"/>
              <a:buChar char="•"/>
            </a:pPr>
            <a:r>
              <a:rPr lang="sv-SE" sz="2000" dirty="0"/>
              <a:t>Behovet ska kunna styrkas.</a:t>
            </a:r>
          </a:p>
          <a:p>
            <a:pPr marL="342900" indent="-342900">
              <a:buFont typeface="Arial" panose="020B0604020202020204" pitchFamily="34" charset="0"/>
              <a:buChar char="•"/>
            </a:pPr>
            <a:r>
              <a:rPr lang="sv-SE" sz="2000" dirty="0"/>
              <a:t>En partner, barn eller annan person som bor på samma adress kan medges samma skydd.</a:t>
            </a:r>
          </a:p>
        </p:txBody>
      </p:sp>
    </p:spTree>
    <p:extLst>
      <p:ext uri="{BB962C8B-B14F-4D97-AF65-F5344CB8AC3E}">
        <p14:creationId xmlns:p14="http://schemas.microsoft.com/office/powerpoint/2010/main" val="1405901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02A9C864-BED7-408D-9161-65F35F042558}"/>
              </a:ext>
            </a:extLst>
          </p:cNvPr>
          <p:cNvSpPr/>
          <p:nvPr/>
        </p:nvSpPr>
        <p:spPr>
          <a:xfrm>
            <a:off x="0" y="1327868"/>
            <a:ext cx="12192000" cy="4858247"/>
          </a:xfrm>
          <a:prstGeom prst="rect">
            <a:avLst/>
          </a:prstGeom>
          <a:solidFill>
            <a:srgbClr val="C0E4F2"/>
          </a:solidFill>
          <a:ln>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C6404241-2BA8-4E95-9BBB-DC44C2FBBE52}"/>
              </a:ext>
            </a:extLst>
          </p:cNvPr>
          <p:cNvSpPr>
            <a:spLocks noGrp="1"/>
          </p:cNvSpPr>
          <p:nvPr>
            <p:ph type="title"/>
          </p:nvPr>
        </p:nvSpPr>
        <p:spPr>
          <a:xfrm>
            <a:off x="407988" y="404813"/>
            <a:ext cx="9170279" cy="736959"/>
          </a:xfrm>
        </p:spPr>
        <p:txBody>
          <a:bodyPr anchor="ctr">
            <a:normAutofit/>
          </a:bodyPr>
          <a:lstStyle/>
          <a:p>
            <a:r>
              <a:rPr lang="sv-SE" dirty="0"/>
              <a:t>Skyddad folkbokföring – förbud att lämna ut</a:t>
            </a:r>
          </a:p>
        </p:txBody>
      </p:sp>
      <p:sp>
        <p:nvSpPr>
          <p:cNvPr id="8" name="textruta 7">
            <a:extLst>
              <a:ext uri="{FF2B5EF4-FFF2-40B4-BE49-F238E27FC236}">
                <a16:creationId xmlns:a16="http://schemas.microsoft.com/office/drawing/2014/main" id="{EDEEFB22-67B3-4589-A747-61587648996F}"/>
              </a:ext>
            </a:extLst>
          </p:cNvPr>
          <p:cNvSpPr txBox="1"/>
          <p:nvPr/>
        </p:nvSpPr>
        <p:spPr>
          <a:xfrm>
            <a:off x="6752643" y="1704405"/>
            <a:ext cx="5282317" cy="3546856"/>
          </a:xfrm>
          <a:prstGeom prst="rect">
            <a:avLst/>
          </a:prstGeom>
          <a:noFill/>
        </p:spPr>
        <p:txBody>
          <a:bodyPr wrap="square">
            <a:spAutoFit/>
          </a:bodyPr>
          <a:lstStyle/>
          <a:p>
            <a:pPr marL="285750" indent="-285750">
              <a:buFont typeface="Arial" panose="020B0604020202020204" pitchFamily="34" charset="0"/>
              <a:buChar char="•"/>
            </a:pPr>
            <a:r>
              <a:rPr lang="sv-SE" sz="2000" dirty="0"/>
              <a:t>Skälen ska styrkas med intyg från polis och/eller socialtjänst.</a:t>
            </a:r>
          </a:p>
          <a:p>
            <a:pPr marL="285750" indent="-285750">
              <a:buFont typeface="Arial" panose="020B0604020202020204" pitchFamily="34" charset="0"/>
              <a:buChar char="•"/>
            </a:pPr>
            <a:r>
              <a:rPr lang="sv-SE" sz="2000" dirty="0"/>
              <a:t>Förbudet syns hos alla myndigheter. </a:t>
            </a:r>
          </a:p>
          <a:p>
            <a:pPr marL="285750" indent="-285750">
              <a:buFont typeface="Arial" panose="020B0604020202020204" pitchFamily="34" charset="0"/>
              <a:buChar char="•"/>
            </a:pPr>
            <a:r>
              <a:rPr lang="sv-SE" sz="2000" dirty="0"/>
              <a:t>Kombineras med förmedlingsuppdrag. </a:t>
            </a:r>
          </a:p>
          <a:p>
            <a:pPr marL="285750" indent="-285750">
              <a:buFont typeface="Arial" panose="020B0604020202020204" pitchFamily="34" charset="0"/>
              <a:buChar char="•"/>
            </a:pPr>
            <a:r>
              <a:rPr lang="sv-SE" sz="2000" dirty="0"/>
              <a:t>OBS – även personer som är bosatta på samma adress till exempel barn och partners kan omfattas av skyddet.</a:t>
            </a:r>
          </a:p>
          <a:p>
            <a:pPr marL="285750" indent="-285750">
              <a:buFont typeface="Arial" panose="020B0604020202020204" pitchFamily="34" charset="0"/>
              <a:buChar char="•"/>
            </a:pPr>
            <a:r>
              <a:rPr lang="sv-SE" sz="2000" dirty="0"/>
              <a:t>Beslutet upphävs av nytt beslut, det är inte tidsbegränsat.</a:t>
            </a:r>
          </a:p>
          <a:p>
            <a:pPr marL="285750" indent="-285750">
              <a:buFont typeface="Arial" panose="020B0604020202020204" pitchFamily="34" charset="0"/>
              <a:buChar char="•"/>
            </a:pPr>
            <a:r>
              <a:rPr lang="sv-SE" sz="2000" dirty="0"/>
              <a:t>Vårdnadshavare och/eller socialnämnd kan i vissa fall ansöka för barn.</a:t>
            </a:r>
          </a:p>
        </p:txBody>
      </p:sp>
      <p:sp>
        <p:nvSpPr>
          <p:cNvPr id="12" name="textruta 11">
            <a:extLst>
              <a:ext uri="{FF2B5EF4-FFF2-40B4-BE49-F238E27FC236}">
                <a16:creationId xmlns:a16="http://schemas.microsoft.com/office/drawing/2014/main" id="{CC3CF2AF-CE80-4579-A292-97786A488ABF}"/>
              </a:ext>
            </a:extLst>
          </p:cNvPr>
          <p:cNvSpPr txBox="1"/>
          <p:nvPr/>
        </p:nvSpPr>
        <p:spPr>
          <a:xfrm>
            <a:off x="157039" y="1704405"/>
            <a:ext cx="5501639" cy="3825727"/>
          </a:xfrm>
          <a:prstGeom prst="rect">
            <a:avLst/>
          </a:prstGeom>
          <a:noFill/>
        </p:spPr>
        <p:txBody>
          <a:bodyPr wrap="square">
            <a:spAutoFit/>
          </a:bodyPr>
          <a:lstStyle/>
          <a:p>
            <a:pPr marL="285750" indent="-285750">
              <a:buFont typeface="Arial" panose="020B0604020202020204" pitchFamily="34" charset="0"/>
              <a:buChar char="•"/>
            </a:pPr>
            <a:r>
              <a:rPr lang="sv-SE" sz="2000" dirty="0"/>
              <a:t>Tidigare kallat kvarskrivning - innebär numera att folkbokföringsuppgifterna är dolda och ska normalt inte lämnas ut. </a:t>
            </a:r>
          </a:p>
          <a:p>
            <a:pPr marL="285750" indent="-285750">
              <a:buFont typeface="Arial" panose="020B0604020202020204" pitchFamily="34" charset="0"/>
              <a:buChar char="•"/>
            </a:pPr>
            <a:r>
              <a:rPr lang="sv-SE" sz="2000" dirty="0"/>
              <a:t>Ska finnas särskilda skäl att anta att den enskilde kan bli utsatt för brott, förföljelse eller allvarliga trakasserier enligt 16 § folkbokföringslagen.</a:t>
            </a:r>
          </a:p>
          <a:p>
            <a:pPr marL="285750" indent="-285750">
              <a:buFont typeface="Arial" panose="020B0604020202020204" pitchFamily="34" charset="0"/>
              <a:buChar char="•"/>
            </a:pPr>
            <a:r>
              <a:rPr lang="sv-SE" sz="2000" dirty="0"/>
              <a:t>Den enskilde gör en ansökan till Skatteverket och beviljas sekretessmarkering under utredningstiden.</a:t>
            </a:r>
          </a:p>
          <a:p>
            <a:pPr marL="285750" indent="-285750">
              <a:buFont typeface="Arial" panose="020B0604020202020204" pitchFamily="34" charset="0"/>
              <a:buChar char="•"/>
            </a:pPr>
            <a:r>
              <a:rPr lang="sv-SE" sz="2000" dirty="0"/>
              <a:t>Det krävs en omfattande egen delaktighet till skyddet.</a:t>
            </a:r>
          </a:p>
        </p:txBody>
      </p:sp>
      <p:pic>
        <p:nvPicPr>
          <p:cNvPr id="13" name="Bildobjekt 12">
            <a:extLst>
              <a:ext uri="{FF2B5EF4-FFF2-40B4-BE49-F238E27FC236}">
                <a16:creationId xmlns:a16="http://schemas.microsoft.com/office/drawing/2014/main" id="{1708DB69-2D7F-4F77-AEEF-C1B71E1BD6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7946" y="4987974"/>
            <a:ext cx="1396107" cy="1396107"/>
          </a:xfrm>
          <a:prstGeom prst="rect">
            <a:avLst/>
          </a:prstGeom>
        </p:spPr>
      </p:pic>
    </p:spTree>
    <p:extLst>
      <p:ext uri="{BB962C8B-B14F-4D97-AF65-F5344CB8AC3E}">
        <p14:creationId xmlns:p14="http://schemas.microsoft.com/office/powerpoint/2010/main" val="36541226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FCBC1CEE-DF31-4EFD-A919-0EDAF81FC3C7}"/>
              </a:ext>
            </a:extLst>
          </p:cNvPr>
          <p:cNvSpPr/>
          <p:nvPr/>
        </p:nvSpPr>
        <p:spPr>
          <a:xfrm>
            <a:off x="0" y="1327868"/>
            <a:ext cx="12192000" cy="4858247"/>
          </a:xfrm>
          <a:prstGeom prst="rect">
            <a:avLst/>
          </a:prstGeom>
          <a:solidFill>
            <a:srgbClr val="DBD1E6"/>
          </a:solidFill>
          <a:ln>
            <a:solidFill>
              <a:srgbClr val="DBD1E6"/>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C6404241-2BA8-4E95-9BBB-DC44C2FBBE52}"/>
              </a:ext>
            </a:extLst>
          </p:cNvPr>
          <p:cNvSpPr>
            <a:spLocks noGrp="1"/>
          </p:cNvSpPr>
          <p:nvPr>
            <p:ph type="title"/>
          </p:nvPr>
        </p:nvSpPr>
        <p:spPr>
          <a:xfrm>
            <a:off x="407988" y="404813"/>
            <a:ext cx="9170279" cy="736959"/>
          </a:xfrm>
        </p:spPr>
        <p:txBody>
          <a:bodyPr anchor="ctr">
            <a:normAutofit/>
          </a:bodyPr>
          <a:lstStyle/>
          <a:p>
            <a:r>
              <a:rPr lang="sv-SE" dirty="0"/>
              <a:t>Fingerade personuppgifter </a:t>
            </a:r>
          </a:p>
        </p:txBody>
      </p:sp>
      <p:sp>
        <p:nvSpPr>
          <p:cNvPr id="19" name="Platshållare för innehåll 2">
            <a:extLst>
              <a:ext uri="{FF2B5EF4-FFF2-40B4-BE49-F238E27FC236}">
                <a16:creationId xmlns:a16="http://schemas.microsoft.com/office/drawing/2014/main" id="{DC24A91F-17D9-488E-B781-EA5C4D3F3B7A}"/>
              </a:ext>
            </a:extLst>
          </p:cNvPr>
          <p:cNvSpPr>
            <a:spLocks noGrp="1"/>
          </p:cNvSpPr>
          <p:nvPr>
            <p:ph sz="half" idx="1"/>
          </p:nvPr>
        </p:nvSpPr>
        <p:spPr>
          <a:xfrm>
            <a:off x="485515" y="2565968"/>
            <a:ext cx="6367566" cy="2135556"/>
          </a:xfrm>
        </p:spPr>
        <p:txBody>
          <a:bodyPr>
            <a:normAutofit/>
          </a:bodyPr>
          <a:lstStyle/>
          <a:p>
            <a:r>
              <a:rPr lang="sv-SE" b="0" dirty="0"/>
              <a:t>Det här är personer som fått nya identiteter.</a:t>
            </a:r>
          </a:p>
          <a:p>
            <a:r>
              <a:rPr lang="sv-SE" b="0" dirty="0"/>
              <a:t>Om den enskilde börjat prata om att hen har fingerade personuppgifter ska vi informera om hens skyldighet att vara delaktig i sitt eget skydd. </a:t>
            </a:r>
          </a:p>
          <a:p>
            <a:r>
              <a:rPr lang="sv-SE" b="0" dirty="0"/>
              <a:t>Fingerade personuppgifter ska vi inte känna till. </a:t>
            </a:r>
            <a:endParaRPr lang="sv-SE" dirty="0"/>
          </a:p>
          <a:p>
            <a:endParaRPr lang="sv-SE" dirty="0"/>
          </a:p>
        </p:txBody>
      </p:sp>
      <p:pic>
        <p:nvPicPr>
          <p:cNvPr id="7" name="Bildobjekt 6">
            <a:extLst>
              <a:ext uri="{FF2B5EF4-FFF2-40B4-BE49-F238E27FC236}">
                <a16:creationId xmlns:a16="http://schemas.microsoft.com/office/drawing/2014/main" id="{4BC39057-8DA7-401A-A1BB-CEFA8DBAD3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366" y="2327745"/>
            <a:ext cx="2398267" cy="2399621"/>
          </a:xfrm>
          <a:prstGeom prst="rect">
            <a:avLst/>
          </a:prstGeom>
        </p:spPr>
      </p:pic>
    </p:spTree>
    <p:extLst>
      <p:ext uri="{BB962C8B-B14F-4D97-AF65-F5344CB8AC3E}">
        <p14:creationId xmlns:p14="http://schemas.microsoft.com/office/powerpoint/2010/main" val="13709215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2">
            <a:extLst>
              <a:ext uri="{FF2B5EF4-FFF2-40B4-BE49-F238E27FC236}">
                <a16:creationId xmlns:a16="http://schemas.microsoft.com/office/drawing/2014/main" id="{8F096DA6-2E36-4ED8-A89F-CA3975D7996E}"/>
              </a:ext>
            </a:extLst>
          </p:cNvPr>
          <p:cNvSpPr/>
          <p:nvPr/>
        </p:nvSpPr>
        <p:spPr>
          <a:xfrm>
            <a:off x="7665056" y="0"/>
            <a:ext cx="4526943" cy="6858000"/>
          </a:xfrm>
          <a:prstGeom prst="rect">
            <a:avLst/>
          </a:prstGeom>
          <a:solidFill>
            <a:srgbClr val="C0E4F2"/>
          </a:solidFill>
          <a:ln>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BD5B6AA2-B140-4904-AD5E-49599AB6EF99}"/>
              </a:ext>
            </a:extLst>
          </p:cNvPr>
          <p:cNvSpPr>
            <a:spLocks noGrp="1"/>
          </p:cNvSpPr>
          <p:nvPr>
            <p:ph type="title"/>
          </p:nvPr>
        </p:nvSpPr>
        <p:spPr/>
        <p:txBody>
          <a:bodyPr/>
          <a:lstStyle/>
          <a:p>
            <a:r>
              <a:rPr lang="sv-SE" dirty="0"/>
              <a:t>Interna skydd i Göteborgs Stad</a:t>
            </a:r>
          </a:p>
        </p:txBody>
      </p:sp>
      <p:sp>
        <p:nvSpPr>
          <p:cNvPr id="7" name="Platshållare för innehåll 6">
            <a:extLst>
              <a:ext uri="{FF2B5EF4-FFF2-40B4-BE49-F238E27FC236}">
                <a16:creationId xmlns:a16="http://schemas.microsoft.com/office/drawing/2014/main" id="{D74E5775-0F9C-46F1-AC5A-EEA069A08B68}"/>
              </a:ext>
            </a:extLst>
          </p:cNvPr>
          <p:cNvSpPr>
            <a:spLocks noGrp="1"/>
          </p:cNvSpPr>
          <p:nvPr>
            <p:ph sz="half" idx="10"/>
          </p:nvPr>
        </p:nvSpPr>
        <p:spPr>
          <a:xfrm>
            <a:off x="407988" y="2158148"/>
            <a:ext cx="6643291" cy="3431620"/>
          </a:xfrm>
        </p:spPr>
        <p:txBody>
          <a:bodyPr>
            <a:normAutofit lnSpcReduction="10000"/>
          </a:bodyPr>
          <a:lstStyle/>
          <a:p>
            <a:pPr>
              <a:lnSpc>
                <a:spcPct val="107000"/>
              </a:lnSpc>
              <a:spcAft>
                <a:spcPts val="800"/>
              </a:spcAft>
            </a:pPr>
            <a:r>
              <a:rPr lang="sv-SE" b="1" dirty="0">
                <a:effectLst/>
                <a:cs typeface="Times New Roman" panose="02020603050405020304" pitchFamily="18" charset="0"/>
              </a:rPr>
              <a:t>Tillfälligt skydd </a:t>
            </a:r>
            <a:r>
              <a:rPr lang="sv-SE" dirty="0">
                <a:effectLst/>
                <a:cs typeface="Times New Roman" panose="02020603050405020304" pitchFamily="18" charset="0"/>
              </a:rPr>
              <a:t>innebär att nämnden kan vid en viss situation fatta ett </a:t>
            </a:r>
            <a:r>
              <a:rPr lang="sv-SE" dirty="0">
                <a:cs typeface="Times New Roman" panose="02020603050405020304" pitchFamily="18" charset="0"/>
              </a:rPr>
              <a:t>beslut om att inte lämna ut en uppgift, </a:t>
            </a:r>
            <a:r>
              <a:rPr lang="sv-SE" dirty="0">
                <a:effectLst/>
                <a:cs typeface="Times New Roman" panose="02020603050405020304" pitchFamily="18" charset="0"/>
              </a:rPr>
              <a:t>enligt 21 kap. 3 § OSL (offentlighets- och sekretesslagen). Tillfälligt skydd har funnits sedan en tid tillbaka men utnyttjas inte i den grad som skulle vara möjligt. </a:t>
            </a:r>
            <a:endParaRPr lang="sv-SE" dirty="0">
              <a:cs typeface="Times New Roman" panose="02020603050405020304" pitchFamily="18" charset="0"/>
            </a:endParaRPr>
          </a:p>
          <a:p>
            <a:pPr>
              <a:lnSpc>
                <a:spcPct val="107000"/>
              </a:lnSpc>
              <a:spcAft>
                <a:spcPts val="800"/>
              </a:spcAft>
            </a:pPr>
            <a:r>
              <a:rPr lang="sv-SE" b="1" dirty="0"/>
              <a:t>Lokalt skydd </a:t>
            </a:r>
            <a:r>
              <a:rPr lang="sv-SE" dirty="0"/>
              <a:t>var tänkt att användas som ett tillfälligt skydd innan den enskilde beviljats skydd via skatteverket men i praktiken har det även använts för att skydda anställda och/eller kända personer. Håller på att fasas ut. </a:t>
            </a:r>
          </a:p>
          <a:p>
            <a:endParaRPr lang="sv-SE" dirty="0"/>
          </a:p>
        </p:txBody>
      </p:sp>
      <p:pic>
        <p:nvPicPr>
          <p:cNvPr id="6" name="Bildobjekt 5">
            <a:extLst>
              <a:ext uri="{FF2B5EF4-FFF2-40B4-BE49-F238E27FC236}">
                <a16:creationId xmlns:a16="http://schemas.microsoft.com/office/drawing/2014/main" id="{13FDF5F8-8202-46E6-9D76-11ABA92D51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8737" y="2281723"/>
            <a:ext cx="2517190" cy="2517190"/>
          </a:xfrm>
          <a:prstGeom prst="rect">
            <a:avLst/>
          </a:prstGeom>
        </p:spPr>
      </p:pic>
    </p:spTree>
    <p:extLst>
      <p:ext uri="{BB962C8B-B14F-4D97-AF65-F5344CB8AC3E}">
        <p14:creationId xmlns:p14="http://schemas.microsoft.com/office/powerpoint/2010/main" val="4182212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9580142-9ABB-4237-BD57-0BFDF327441A}"/>
              </a:ext>
            </a:extLst>
          </p:cNvPr>
          <p:cNvSpPr>
            <a:spLocks noGrp="1"/>
          </p:cNvSpPr>
          <p:nvPr>
            <p:ph type="title"/>
          </p:nvPr>
        </p:nvSpPr>
        <p:spPr>
          <a:xfrm>
            <a:off x="407988" y="404813"/>
            <a:ext cx="9170279" cy="736959"/>
          </a:xfrm>
        </p:spPr>
        <p:txBody>
          <a:bodyPr anchor="ctr">
            <a:normAutofit fontScale="90000"/>
          </a:bodyPr>
          <a:lstStyle/>
          <a:p>
            <a:r>
              <a:rPr lang="sv-SE" dirty="0"/>
              <a:t>Hur många ärenden med skyddade personuppgifter har vi </a:t>
            </a:r>
            <a:r>
              <a:rPr lang="sv-SE"/>
              <a:t>hos oss?</a:t>
            </a:r>
            <a:endParaRPr lang="sv-SE" dirty="0"/>
          </a:p>
        </p:txBody>
      </p:sp>
      <p:sp>
        <p:nvSpPr>
          <p:cNvPr id="3" name="Platshållare för innehåll 2">
            <a:extLst>
              <a:ext uri="{FF2B5EF4-FFF2-40B4-BE49-F238E27FC236}">
                <a16:creationId xmlns:a16="http://schemas.microsoft.com/office/drawing/2014/main" id="{098013E2-4D41-4C80-90AD-4DCB8D1A500D}"/>
              </a:ext>
            </a:extLst>
          </p:cNvPr>
          <p:cNvSpPr>
            <a:spLocks noGrp="1"/>
          </p:cNvSpPr>
          <p:nvPr>
            <p:ph sz="half" idx="10"/>
          </p:nvPr>
        </p:nvSpPr>
        <p:spPr>
          <a:xfrm>
            <a:off x="394590" y="1899139"/>
            <a:ext cx="11448263" cy="4310742"/>
          </a:xfrm>
        </p:spPr>
        <p:txBody>
          <a:bodyPr vert="horz" lIns="0" tIns="0" rIns="0" bIns="0" rtlCol="0" anchor="t">
            <a:noAutofit/>
          </a:bodyPr>
          <a:lstStyle/>
          <a:p>
            <a:pPr marL="0" indent="0">
              <a:lnSpc>
                <a:spcPct val="100000"/>
              </a:lnSpc>
              <a:buNone/>
            </a:pPr>
            <a:r>
              <a:rPr lang="sv-SE" dirty="0"/>
              <a:t>Antal manuellt räknade ärenden i januari 2022</a:t>
            </a:r>
          </a:p>
          <a:p>
            <a:pPr marL="0" indent="0">
              <a:lnSpc>
                <a:spcPct val="100000"/>
              </a:lnSpc>
              <a:buNone/>
            </a:pPr>
            <a:endParaRPr lang="sv-SE" dirty="0"/>
          </a:p>
          <a:p>
            <a:pPr marL="0" indent="0">
              <a:lnSpc>
                <a:spcPct val="100000"/>
              </a:lnSpc>
              <a:buNone/>
            </a:pPr>
            <a:r>
              <a:rPr lang="sv-SE" dirty="0"/>
              <a:t>Vuxenenheten i Centrum:13 Sekretessmarkerade, 1 skyddad folkbokföring – totalt 242 ärenden</a:t>
            </a:r>
          </a:p>
          <a:p>
            <a:pPr marL="0" indent="0">
              <a:lnSpc>
                <a:spcPct val="100000"/>
              </a:lnSpc>
              <a:buNone/>
            </a:pPr>
            <a:r>
              <a:rPr lang="sv-SE" dirty="0"/>
              <a:t>Försörjningsstöd Ö-H:	  14 sekretessmarkerade, 4 skyddad folkbokföring – totalt 562 ärenden</a:t>
            </a:r>
          </a:p>
          <a:p>
            <a:pPr marL="0" indent="0">
              <a:lnSpc>
                <a:spcPct val="100000"/>
              </a:lnSpc>
              <a:buNone/>
            </a:pPr>
            <a:r>
              <a:rPr lang="sv-SE" dirty="0"/>
              <a:t>BoU I &amp; II:		  17 sekretessmarkerade, 2 skyddad folkbokföring – totalt 574 ärenden</a:t>
            </a:r>
          </a:p>
          <a:p>
            <a:pPr marL="0" indent="0">
              <a:lnSpc>
                <a:spcPct val="100000"/>
              </a:lnSpc>
              <a:buNone/>
            </a:pPr>
            <a:endParaRPr lang="sv-SE" dirty="0"/>
          </a:p>
          <a:p>
            <a:pPr marL="0" indent="0">
              <a:lnSpc>
                <a:spcPct val="100000"/>
              </a:lnSpc>
              <a:buNone/>
            </a:pPr>
            <a:r>
              <a:rPr lang="sv-SE" dirty="0"/>
              <a:t>Utöver ovanstående siffror finns ett antal ärenden som är sekretesskyddade utan att personen som ingår i ärendet har skyddade personuppgifter. Detta sker automatiskt när person har koppling till ett ärende där någon annan har skyddade personuppgifter. </a:t>
            </a:r>
          </a:p>
          <a:p>
            <a:pPr marL="0" indent="0">
              <a:lnSpc>
                <a:spcPct val="100000"/>
              </a:lnSpc>
              <a:buNone/>
            </a:pPr>
            <a:r>
              <a:rPr lang="sv-SE" dirty="0"/>
              <a:t>Exempel</a:t>
            </a:r>
            <a:r>
              <a:rPr lang="sv-SE"/>
              <a:t>: Föräldrarna </a:t>
            </a:r>
            <a:r>
              <a:rPr lang="sv-SE" dirty="0"/>
              <a:t>till ett barn som </a:t>
            </a:r>
            <a:r>
              <a:rPr lang="sv-SE"/>
              <a:t>har skyddade </a:t>
            </a:r>
            <a:r>
              <a:rPr lang="sv-SE" dirty="0"/>
              <a:t>personuppgifter kommer även att vara sekretesskyddade om de skulle ingå i ett annat ärende. </a:t>
            </a:r>
          </a:p>
        </p:txBody>
      </p:sp>
    </p:spTree>
    <p:extLst>
      <p:ext uri="{BB962C8B-B14F-4D97-AF65-F5344CB8AC3E}">
        <p14:creationId xmlns:p14="http://schemas.microsoft.com/office/powerpoint/2010/main" val="915224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297D1B15-51F9-4215-8CE0-AF093EC8B043}"/>
              </a:ext>
            </a:extLst>
          </p:cNvPr>
          <p:cNvSpPr>
            <a:spLocks noGrp="1"/>
          </p:cNvSpPr>
          <p:nvPr>
            <p:ph type="ctrTitle"/>
          </p:nvPr>
        </p:nvSpPr>
        <p:spPr/>
        <p:txBody>
          <a:bodyPr/>
          <a:lstStyle/>
          <a:p>
            <a:r>
              <a:rPr lang="sv-SE" sz="4000" b="0" dirty="0"/>
              <a:t>Socialförvaltningarnas nya rutin för </a:t>
            </a:r>
            <a:r>
              <a:rPr lang="sv-SE" sz="4000" b="0" spc="-50" dirty="0">
                <a:effectLst/>
                <a:latin typeface="Arial Black" panose="020B0A04020102020204" pitchFamily="34" charset="0"/>
                <a:ea typeface="Times New Roman" panose="02020603050405020304" pitchFamily="18" charset="0"/>
              </a:rPr>
              <a:t>hantering av skyddade personuppgifter</a:t>
            </a:r>
            <a:endParaRPr lang="sv-SE" sz="4000" b="0" dirty="0">
              <a:latin typeface="Arial Black" panose="020B0A04020102020204" pitchFamily="34" charset="0"/>
            </a:endParaRPr>
          </a:p>
        </p:txBody>
      </p:sp>
    </p:spTree>
    <p:extLst>
      <p:ext uri="{BB962C8B-B14F-4D97-AF65-F5344CB8AC3E}">
        <p14:creationId xmlns:p14="http://schemas.microsoft.com/office/powerpoint/2010/main" val="356960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E4CD5C16-291D-4BD1-AA70-5F2C2728C509}"/>
              </a:ext>
            </a:extLst>
          </p:cNvPr>
          <p:cNvSpPr/>
          <p:nvPr/>
        </p:nvSpPr>
        <p:spPr>
          <a:xfrm>
            <a:off x="0" y="1383527"/>
            <a:ext cx="12192000" cy="4428876"/>
          </a:xfrm>
          <a:prstGeom prst="rect">
            <a:avLst/>
          </a:prstGeom>
          <a:solidFill>
            <a:srgbClr val="C0E4F2"/>
          </a:solidFill>
          <a:ln>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marL="229870" indent="-229870"/>
            <a:endParaRPr lang="en-US" sz="1800" b="0" i="0" u="none" strike="noStrike" kern="1200" cap="none" spc="0" normalizeH="0" baseline="0" noProof="0" dirty="0">
              <a:ln>
                <a:noFill/>
              </a:ln>
              <a:solidFill>
                <a:prstClr val="black"/>
              </a:solidFill>
              <a:effectLst/>
              <a:uLnTx/>
              <a:uFillTx/>
              <a:cs typeface="Arial"/>
            </a:endParaRPr>
          </a:p>
        </p:txBody>
      </p:sp>
      <p:sp>
        <p:nvSpPr>
          <p:cNvPr id="5" name="Rubrik 1">
            <a:extLst>
              <a:ext uri="{FF2B5EF4-FFF2-40B4-BE49-F238E27FC236}">
                <a16:creationId xmlns:a16="http://schemas.microsoft.com/office/drawing/2014/main" id="{BE31BD65-B087-49D1-8A4A-3B6715C843D8}"/>
              </a:ext>
            </a:extLst>
          </p:cNvPr>
          <p:cNvSpPr>
            <a:spLocks noGrp="1"/>
          </p:cNvSpPr>
          <p:nvPr>
            <p:ph type="title"/>
          </p:nvPr>
        </p:nvSpPr>
        <p:spPr>
          <a:xfrm>
            <a:off x="407988" y="404813"/>
            <a:ext cx="9170279" cy="736959"/>
          </a:xfrm>
        </p:spPr>
        <p:txBody>
          <a:bodyPr/>
          <a:lstStyle/>
          <a:p>
            <a:r>
              <a:rPr lang="sv-SE" dirty="0"/>
              <a:t>Passets innehåll</a:t>
            </a:r>
          </a:p>
        </p:txBody>
      </p:sp>
      <p:sp>
        <p:nvSpPr>
          <p:cNvPr id="7" name="textruta 6">
            <a:extLst>
              <a:ext uri="{FF2B5EF4-FFF2-40B4-BE49-F238E27FC236}">
                <a16:creationId xmlns:a16="http://schemas.microsoft.com/office/drawing/2014/main" id="{B1ED211F-F633-499D-97B4-117028F92338}"/>
              </a:ext>
            </a:extLst>
          </p:cNvPr>
          <p:cNvSpPr txBox="1"/>
          <p:nvPr/>
        </p:nvSpPr>
        <p:spPr>
          <a:xfrm>
            <a:off x="800519" y="2673580"/>
            <a:ext cx="10092193" cy="2534027"/>
          </a:xfrm>
          <a:prstGeom prst="rect">
            <a:avLst/>
          </a:prstGeom>
          <a:noFill/>
        </p:spPr>
        <p:txBody>
          <a:bodyPr wrap="square">
            <a:spAutoFit/>
          </a:bodyPr>
          <a:lstStyle/>
          <a:p>
            <a:pPr marL="285750" indent="-285750">
              <a:lnSpc>
                <a:spcPct val="150000"/>
              </a:lnSpc>
              <a:buFont typeface="Arial" panose="020B0604020202020204" pitchFamily="34" charset="0"/>
              <a:buChar char="•"/>
            </a:pPr>
            <a:r>
              <a:rPr lang="sv-SE" dirty="0">
                <a:solidFill>
                  <a:prstClr val="black"/>
                </a:solidFill>
              </a:rPr>
              <a:t>Ändringar i lag- nya krav</a:t>
            </a:r>
          </a:p>
          <a:p>
            <a:pPr marL="285750" indent="-285750">
              <a:lnSpc>
                <a:spcPct val="150000"/>
              </a:lnSpc>
              <a:buFont typeface="Arial" panose="020B0604020202020204" pitchFamily="34" charset="0"/>
              <a:buChar char="•"/>
            </a:pPr>
            <a:r>
              <a:rPr lang="sv-SE" dirty="0">
                <a:solidFill>
                  <a:prstClr val="black"/>
                </a:solidFill>
              </a:rPr>
              <a:t>Vad är skyddade personuppgifter?</a:t>
            </a:r>
          </a:p>
          <a:p>
            <a:pPr marL="285750" indent="-285750">
              <a:lnSpc>
                <a:spcPct val="150000"/>
              </a:lnSpc>
              <a:buFont typeface="Arial" panose="020B0604020202020204" pitchFamily="34" charset="0"/>
              <a:buChar char="•"/>
            </a:pPr>
            <a:r>
              <a:rPr lang="sv-SE" dirty="0">
                <a:solidFill>
                  <a:prstClr val="black"/>
                </a:solidFill>
              </a:rPr>
              <a:t>Olika typer av skyddade personuppgifter</a:t>
            </a:r>
          </a:p>
          <a:p>
            <a:pPr marL="285750" indent="-285750">
              <a:lnSpc>
                <a:spcPct val="150000"/>
              </a:lnSpc>
              <a:buFont typeface="Arial" panose="020B0604020202020204" pitchFamily="34" charset="0"/>
              <a:buChar char="•"/>
            </a:pPr>
            <a:r>
              <a:rPr lang="sv-SE" dirty="0">
                <a:solidFill>
                  <a:prstClr val="black"/>
                </a:solidFill>
              </a:rPr>
              <a:t>Vad innebär de nya kraven i min yrkesroll – </a:t>
            </a:r>
            <a:r>
              <a:rPr lang="sv-SE" b="0" dirty="0"/>
              <a:t>Socialförvaltningarnas rutin för </a:t>
            </a:r>
            <a:r>
              <a:rPr lang="sv-SE" b="0" spc="-50" dirty="0">
                <a:effectLst/>
                <a:ea typeface="Times New Roman" panose="02020603050405020304" pitchFamily="18" charset="0"/>
              </a:rPr>
              <a:t>hantering av skyddade personuppgifter</a:t>
            </a:r>
          </a:p>
          <a:p>
            <a:pPr>
              <a:lnSpc>
                <a:spcPct val="150000"/>
              </a:lnSpc>
            </a:pPr>
            <a:endParaRPr lang="en-US" b="0" i="0" u="none" strike="noStrike" kern="1200" cap="none" spc="0" normalizeH="0" baseline="0" noProof="0" dirty="0">
              <a:ln>
                <a:noFill/>
              </a:ln>
              <a:solidFill>
                <a:prstClr val="black"/>
              </a:solidFill>
              <a:effectLst/>
              <a:uLnTx/>
              <a:uFillTx/>
              <a:cs typeface="Arial"/>
            </a:endParaRPr>
          </a:p>
        </p:txBody>
      </p:sp>
    </p:spTree>
    <p:extLst>
      <p:ext uri="{BB962C8B-B14F-4D97-AF65-F5344CB8AC3E}">
        <p14:creationId xmlns:p14="http://schemas.microsoft.com/office/powerpoint/2010/main" val="1372368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69D310-B0FC-4D52-9DAB-873F70449B94}"/>
              </a:ext>
            </a:extLst>
          </p:cNvPr>
          <p:cNvSpPr>
            <a:spLocks noGrp="1"/>
          </p:cNvSpPr>
          <p:nvPr>
            <p:ph type="title"/>
          </p:nvPr>
        </p:nvSpPr>
        <p:spPr/>
        <p:txBody>
          <a:bodyPr/>
          <a:lstStyle/>
          <a:p>
            <a:r>
              <a:rPr lang="sv-SE" dirty="0"/>
              <a:t>Rutin</a:t>
            </a:r>
          </a:p>
        </p:txBody>
      </p:sp>
      <p:pic>
        <p:nvPicPr>
          <p:cNvPr id="5" name="Platshållare för innehåll 4">
            <a:extLst>
              <a:ext uri="{FF2B5EF4-FFF2-40B4-BE49-F238E27FC236}">
                <a16:creationId xmlns:a16="http://schemas.microsoft.com/office/drawing/2014/main" id="{40FA0F41-B74D-4A9D-A816-DB9E4F3431C5}"/>
              </a:ext>
            </a:extLst>
          </p:cNvPr>
          <p:cNvPicPr>
            <a:picLocks noGrp="1" noChangeAspect="1"/>
          </p:cNvPicPr>
          <p:nvPr>
            <p:ph idx="11"/>
          </p:nvPr>
        </p:nvPicPr>
        <p:blipFill>
          <a:blip r:embed="rId3"/>
          <a:stretch>
            <a:fillRect/>
          </a:stretch>
        </p:blipFill>
        <p:spPr>
          <a:xfrm>
            <a:off x="496204" y="1821441"/>
            <a:ext cx="4032174" cy="4175125"/>
          </a:xfrm>
          <a:prstGeom prst="rect">
            <a:avLst/>
          </a:prstGeom>
          <a:ln>
            <a:noFill/>
          </a:ln>
          <a:effectLst>
            <a:outerShdw blurRad="292100" dist="139700" dir="2700000" algn="tl" rotWithShape="0">
              <a:srgbClr val="333333">
                <a:alpha val="28000"/>
              </a:srgbClr>
            </a:outerShdw>
          </a:effectLst>
        </p:spPr>
      </p:pic>
      <p:pic>
        <p:nvPicPr>
          <p:cNvPr id="7" name="Bildobjekt 6">
            <a:extLst>
              <a:ext uri="{FF2B5EF4-FFF2-40B4-BE49-F238E27FC236}">
                <a16:creationId xmlns:a16="http://schemas.microsoft.com/office/drawing/2014/main" id="{4CEA348A-070A-4CD7-8BB8-AD89549D85DC}"/>
              </a:ext>
            </a:extLst>
          </p:cNvPr>
          <p:cNvPicPr>
            <a:picLocks noChangeAspect="1"/>
          </p:cNvPicPr>
          <p:nvPr/>
        </p:nvPicPr>
        <p:blipFill>
          <a:blip r:embed="rId4"/>
          <a:stretch>
            <a:fillRect/>
          </a:stretch>
        </p:blipFill>
        <p:spPr>
          <a:xfrm rot="458640">
            <a:off x="4824905" y="1987176"/>
            <a:ext cx="3779862" cy="4354945"/>
          </a:xfrm>
          <a:prstGeom prst="rect">
            <a:avLst/>
          </a:prstGeom>
          <a:ln>
            <a:noFill/>
          </a:ln>
          <a:effectLst>
            <a:outerShdw blurRad="292100" dist="139700" dir="2700000" algn="tl" rotWithShape="0">
              <a:srgbClr val="333333">
                <a:alpha val="25000"/>
              </a:srgbClr>
            </a:outerShdw>
          </a:effectLst>
        </p:spPr>
      </p:pic>
      <p:sp>
        <p:nvSpPr>
          <p:cNvPr id="3" name="Rektangel 2">
            <a:extLst>
              <a:ext uri="{FF2B5EF4-FFF2-40B4-BE49-F238E27FC236}">
                <a16:creationId xmlns:a16="http://schemas.microsoft.com/office/drawing/2014/main" id="{5D5F19FE-4806-4A68-BB61-D13B52F8D4C2}"/>
              </a:ext>
            </a:extLst>
          </p:cNvPr>
          <p:cNvSpPr/>
          <p:nvPr/>
        </p:nvSpPr>
        <p:spPr>
          <a:xfrm>
            <a:off x="6551630" y="1385741"/>
            <a:ext cx="5640370" cy="2780905"/>
          </a:xfrm>
          <a:prstGeom prst="rect">
            <a:avLst/>
          </a:prstGeom>
          <a:solidFill>
            <a:srgbClr val="C0E4F2"/>
          </a:solidFill>
          <a:ln>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9" name="textruta 8">
            <a:extLst>
              <a:ext uri="{FF2B5EF4-FFF2-40B4-BE49-F238E27FC236}">
                <a16:creationId xmlns:a16="http://schemas.microsoft.com/office/drawing/2014/main" id="{D1A234CD-7FBC-4B8E-8517-FA2F5F77DD3F}"/>
              </a:ext>
            </a:extLst>
          </p:cNvPr>
          <p:cNvSpPr txBox="1"/>
          <p:nvPr/>
        </p:nvSpPr>
        <p:spPr>
          <a:xfrm>
            <a:off x="6879211" y="1532477"/>
            <a:ext cx="6094428" cy="2308324"/>
          </a:xfrm>
          <a:prstGeom prst="rect">
            <a:avLst/>
          </a:prstGeom>
          <a:noFill/>
        </p:spPr>
        <p:txBody>
          <a:bodyPr wrap="square">
            <a:spAutoFit/>
          </a:bodyPr>
          <a:lstStyle/>
          <a:p>
            <a:r>
              <a:rPr lang="sv-SE" dirty="0">
                <a:latin typeface="+mj-lt"/>
              </a:rPr>
              <a:t>Innehållsförteckning:</a:t>
            </a:r>
          </a:p>
          <a:p>
            <a:endParaRPr lang="sv-SE" dirty="0"/>
          </a:p>
          <a:p>
            <a:r>
              <a:rPr lang="sv-SE" sz="1800" dirty="0"/>
              <a:t>Del 1 – Inledning</a:t>
            </a:r>
          </a:p>
          <a:p>
            <a:r>
              <a:rPr lang="sv-SE" sz="1800" dirty="0"/>
              <a:t>Del 2 – Handläggning myndighet/administration</a:t>
            </a:r>
          </a:p>
          <a:p>
            <a:r>
              <a:rPr lang="sv-SE" sz="1800" dirty="0"/>
              <a:t>Del 3 – Utförare av insatser och service</a:t>
            </a:r>
          </a:p>
          <a:p>
            <a:r>
              <a:rPr lang="sv-SE" sz="1800" dirty="0"/>
              <a:t>Del 4 – Tvångslagstiftning</a:t>
            </a:r>
          </a:p>
          <a:p>
            <a:r>
              <a:rPr lang="sv-SE" sz="1800" dirty="0"/>
              <a:t>Del 5 – Behörigheter och rättigheter att hantera 	      ärenden med skyddade personuppgifter</a:t>
            </a:r>
          </a:p>
        </p:txBody>
      </p:sp>
    </p:spTree>
    <p:extLst>
      <p:ext uri="{BB962C8B-B14F-4D97-AF65-F5344CB8AC3E}">
        <p14:creationId xmlns:p14="http://schemas.microsoft.com/office/powerpoint/2010/main" val="4221736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A953A7FD-F1A5-4A01-8EA3-EB3A756261FC}"/>
              </a:ext>
            </a:extLst>
          </p:cNvPr>
          <p:cNvSpPr/>
          <p:nvPr/>
        </p:nvSpPr>
        <p:spPr>
          <a:xfrm>
            <a:off x="6909846" y="0"/>
            <a:ext cx="5282153" cy="6857999"/>
          </a:xfrm>
          <a:prstGeom prst="rect">
            <a:avLst/>
          </a:prstGeom>
          <a:solidFill>
            <a:srgbClr val="DBD1E6"/>
          </a:solidFill>
          <a:ln>
            <a:solidFill>
              <a:srgbClr val="DBD1E6"/>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0D2E097-9A25-45D3-ABCD-610352E0FF0D}"/>
              </a:ext>
            </a:extLst>
          </p:cNvPr>
          <p:cNvSpPr>
            <a:spLocks noGrp="1"/>
          </p:cNvSpPr>
          <p:nvPr>
            <p:ph type="title"/>
          </p:nvPr>
        </p:nvSpPr>
        <p:spPr>
          <a:xfrm>
            <a:off x="407988" y="329862"/>
            <a:ext cx="9170279" cy="736959"/>
          </a:xfrm>
        </p:spPr>
        <p:txBody>
          <a:bodyPr anchor="ctr">
            <a:normAutofit/>
          </a:bodyPr>
          <a:lstStyle/>
          <a:p>
            <a:r>
              <a:rPr lang="sv-SE" dirty="0"/>
              <a:t>Vad innebär den nya rutinen?</a:t>
            </a:r>
          </a:p>
        </p:txBody>
      </p:sp>
      <p:sp>
        <p:nvSpPr>
          <p:cNvPr id="5" name="Platshållare för innehåll 4">
            <a:extLst>
              <a:ext uri="{FF2B5EF4-FFF2-40B4-BE49-F238E27FC236}">
                <a16:creationId xmlns:a16="http://schemas.microsoft.com/office/drawing/2014/main" id="{E87E7270-E3AF-4616-AE1C-BB1805EF3E81}"/>
              </a:ext>
            </a:extLst>
          </p:cNvPr>
          <p:cNvSpPr>
            <a:spLocks noGrp="1"/>
          </p:cNvSpPr>
          <p:nvPr>
            <p:ph sz="half" idx="1"/>
          </p:nvPr>
        </p:nvSpPr>
        <p:spPr>
          <a:xfrm>
            <a:off x="407988" y="1580226"/>
            <a:ext cx="5688012" cy="4176710"/>
          </a:xfrm>
        </p:spPr>
        <p:txBody>
          <a:bodyPr vert="horz" lIns="0" tIns="0" rIns="0" bIns="0" rtlCol="0" anchor="t">
            <a:normAutofit fontScale="92500" lnSpcReduction="10000"/>
          </a:bodyPr>
          <a:lstStyle/>
          <a:p>
            <a:pPr marL="229870" indent="-229870"/>
            <a:r>
              <a:rPr lang="sv-SE" b="1" dirty="0"/>
              <a:t>Alla </a:t>
            </a:r>
            <a:r>
              <a:rPr lang="sv-SE" dirty="0"/>
              <a:t>anställda ska ha grundläggande kunskap om skyddade personuppgifter.</a:t>
            </a:r>
          </a:p>
          <a:p>
            <a:pPr marL="229870" indent="-229870"/>
            <a:r>
              <a:rPr lang="sv-SE" dirty="0"/>
              <a:t>En </a:t>
            </a:r>
            <a:r>
              <a:rPr lang="sv-SE" b="1" dirty="0"/>
              <a:t>höjd </a:t>
            </a:r>
            <a:r>
              <a:rPr lang="sv-SE" dirty="0"/>
              <a:t>kunskapsnivå krävs för dem som arbetar nära personer med skyddade personuppgifter.</a:t>
            </a:r>
          </a:p>
          <a:p>
            <a:pPr marL="229870" indent="-229870"/>
            <a:r>
              <a:rPr lang="sv-SE" dirty="0">
                <a:cs typeface="Arial"/>
              </a:rPr>
              <a:t>Medarbetare ska vid behov kunna </a:t>
            </a:r>
            <a:r>
              <a:rPr lang="sv-SE" b="1" dirty="0">
                <a:cs typeface="Arial"/>
              </a:rPr>
              <a:t>ge information </a:t>
            </a:r>
            <a:r>
              <a:rPr lang="sv-SE" dirty="0">
                <a:cs typeface="Arial"/>
              </a:rPr>
              <a:t>samt vara </a:t>
            </a:r>
            <a:r>
              <a:rPr lang="sv-SE" b="1" dirty="0">
                <a:cs typeface="Arial"/>
              </a:rPr>
              <a:t>behjälplig</a:t>
            </a:r>
            <a:r>
              <a:rPr lang="sv-SE" dirty="0">
                <a:cs typeface="Arial"/>
              </a:rPr>
              <a:t> till den som kan vara i behov av skyddade personuppgifter.  </a:t>
            </a:r>
          </a:p>
          <a:p>
            <a:pPr marL="229870" indent="-229870"/>
            <a:r>
              <a:rPr lang="sv-SE" b="1" dirty="0"/>
              <a:t>Förändrade arbetssätt </a:t>
            </a:r>
            <a:r>
              <a:rPr lang="sv-SE" dirty="0"/>
              <a:t>för hur ärenden ska hanteras, till exempel förvaring, kontakter och dokumentation. </a:t>
            </a:r>
            <a:endParaRPr lang="sv-SE" dirty="0">
              <a:cs typeface="Arial"/>
            </a:endParaRPr>
          </a:p>
          <a:p>
            <a:pPr marL="229870" indent="-229870"/>
            <a:r>
              <a:rPr lang="sv-SE" dirty="0"/>
              <a:t>Antalet medarbetare som har tillgång till uppgifterna </a:t>
            </a:r>
            <a:r>
              <a:rPr lang="sv-SE" b="1" dirty="0"/>
              <a:t>begränsas.</a:t>
            </a:r>
          </a:p>
          <a:p>
            <a:pPr marL="229870" indent="-229870"/>
            <a:endParaRPr lang="sv-SE" dirty="0"/>
          </a:p>
        </p:txBody>
      </p:sp>
      <p:pic>
        <p:nvPicPr>
          <p:cNvPr id="4098" name="Picture 2">
            <a:extLst>
              <a:ext uri="{FF2B5EF4-FFF2-40B4-BE49-F238E27FC236}">
                <a16:creationId xmlns:a16="http://schemas.microsoft.com/office/drawing/2014/main" id="{938DF069-4CC4-4830-A1CC-339882CE46B0}"/>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147706" y="1066821"/>
            <a:ext cx="4861121" cy="4861121"/>
          </a:xfrm>
          <a:prstGeom prst="rect">
            <a:avLst/>
          </a:prstGeom>
          <a:solidFill>
            <a:srgbClr val="FFFFFF"/>
          </a:solidFill>
        </p:spPr>
      </p:pic>
    </p:spTree>
    <p:extLst>
      <p:ext uri="{BB962C8B-B14F-4D97-AF65-F5344CB8AC3E}">
        <p14:creationId xmlns:p14="http://schemas.microsoft.com/office/powerpoint/2010/main" val="16040741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DA101AC7-2AEF-4F05-AD76-A6CAAD4F5F8A}"/>
              </a:ext>
            </a:extLst>
          </p:cNvPr>
          <p:cNvSpPr>
            <a:spLocks noGrp="1"/>
          </p:cNvSpPr>
          <p:nvPr>
            <p:ph type="title"/>
          </p:nvPr>
        </p:nvSpPr>
        <p:spPr/>
        <p:txBody>
          <a:bodyPr>
            <a:normAutofit/>
          </a:bodyPr>
          <a:lstStyle/>
          <a:p>
            <a:r>
              <a:rPr lang="sv-SE" dirty="0">
                <a:cs typeface="Arial"/>
              </a:rPr>
              <a:t>Rutinens olika delar </a:t>
            </a:r>
          </a:p>
        </p:txBody>
      </p:sp>
      <p:sp>
        <p:nvSpPr>
          <p:cNvPr id="6" name="Platshållare för innehåll 5">
            <a:extLst>
              <a:ext uri="{FF2B5EF4-FFF2-40B4-BE49-F238E27FC236}">
                <a16:creationId xmlns:a16="http://schemas.microsoft.com/office/drawing/2014/main" id="{7492CB70-E952-4E01-AA2F-94E886A330ED}"/>
              </a:ext>
            </a:extLst>
          </p:cNvPr>
          <p:cNvSpPr>
            <a:spLocks noGrp="1"/>
          </p:cNvSpPr>
          <p:nvPr>
            <p:ph idx="11"/>
          </p:nvPr>
        </p:nvSpPr>
        <p:spPr>
          <a:xfrm>
            <a:off x="407988" y="1578057"/>
            <a:ext cx="8538049" cy="4175124"/>
          </a:xfrm>
        </p:spPr>
        <p:txBody>
          <a:bodyPr vert="horz" lIns="0" tIns="0" rIns="0" bIns="0" rtlCol="0" anchor="t">
            <a:normAutofit/>
          </a:bodyPr>
          <a:lstStyle/>
          <a:p>
            <a:pPr marL="0" indent="0">
              <a:buNone/>
            </a:pPr>
            <a:endParaRPr lang="en-US" b="1" dirty="0"/>
          </a:p>
          <a:p>
            <a:pPr marL="0" indent="0">
              <a:buNone/>
            </a:pPr>
            <a:r>
              <a:rPr lang="sv-SE" b="1" dirty="0">
                <a:cs typeface="Arial"/>
              </a:rPr>
              <a:t>Del 1.  </a:t>
            </a:r>
            <a:r>
              <a:rPr lang="sv-SE" dirty="0">
                <a:cs typeface="Arial"/>
              </a:rPr>
              <a:t>Information kring sekretess, begrepp och annan allmän information.</a:t>
            </a:r>
          </a:p>
          <a:p>
            <a:pPr marL="0" indent="0">
              <a:buNone/>
            </a:pPr>
            <a:r>
              <a:rPr lang="sv-SE" b="1" dirty="0">
                <a:cs typeface="Arial"/>
              </a:rPr>
              <a:t>Del 2. </a:t>
            </a:r>
            <a:r>
              <a:rPr lang="sv-SE" dirty="0">
                <a:cs typeface="Arial"/>
              </a:rPr>
              <a:t>Information </a:t>
            </a:r>
            <a:r>
              <a:rPr lang="sv-SE" dirty="0">
                <a:ea typeface="+mn-lt"/>
                <a:cs typeface="+mn-lt"/>
              </a:rPr>
              <a:t>om vad som gäller när man handlägger eller</a:t>
            </a:r>
            <a:br>
              <a:rPr lang="sv-SE" dirty="0">
                <a:ea typeface="+mn-lt"/>
                <a:cs typeface="+mn-lt"/>
              </a:rPr>
            </a:br>
            <a:r>
              <a:rPr lang="sv-SE" dirty="0">
                <a:ea typeface="+mn-lt"/>
                <a:cs typeface="+mn-lt"/>
              </a:rPr>
              <a:t>           administrerar ärenden med skyddade personuppgifter.</a:t>
            </a:r>
            <a:endParaRPr lang="sv-SE" dirty="0">
              <a:cs typeface="Arial"/>
            </a:endParaRPr>
          </a:p>
          <a:p>
            <a:pPr marL="0" indent="0">
              <a:buNone/>
            </a:pPr>
            <a:r>
              <a:rPr lang="sv-SE" b="1" dirty="0">
                <a:cs typeface="Arial"/>
              </a:rPr>
              <a:t>Del 3.</a:t>
            </a:r>
            <a:r>
              <a:rPr lang="sv-SE" dirty="0">
                <a:cs typeface="Arial"/>
              </a:rPr>
              <a:t> Information kring utförande av insatser - gäller både bistånd </a:t>
            </a:r>
            <a:br>
              <a:rPr lang="sv-SE" dirty="0">
                <a:cs typeface="Arial"/>
              </a:rPr>
            </a:br>
            <a:r>
              <a:rPr lang="sv-SE" dirty="0">
                <a:cs typeface="Arial"/>
              </a:rPr>
              <a:t>           och service.</a:t>
            </a:r>
          </a:p>
          <a:p>
            <a:pPr marL="0" indent="0">
              <a:buNone/>
            </a:pPr>
            <a:r>
              <a:rPr lang="sv-SE" b="1" dirty="0">
                <a:cs typeface="Arial"/>
              </a:rPr>
              <a:t>Del 4. </a:t>
            </a:r>
            <a:r>
              <a:rPr lang="sv-SE" dirty="0">
                <a:cs typeface="Arial"/>
              </a:rPr>
              <a:t>Information kring tvångslagstiftningen i ärenden med skyddade</a:t>
            </a:r>
            <a:br>
              <a:rPr lang="sv-SE" dirty="0">
                <a:cs typeface="Arial"/>
              </a:rPr>
            </a:br>
            <a:r>
              <a:rPr lang="sv-SE" dirty="0">
                <a:cs typeface="Arial"/>
              </a:rPr>
              <a:t>           personuppgifter. </a:t>
            </a:r>
          </a:p>
          <a:p>
            <a:pPr marL="0" indent="0">
              <a:buNone/>
            </a:pPr>
            <a:r>
              <a:rPr lang="sv-SE" b="1" dirty="0">
                <a:cs typeface="Arial"/>
              </a:rPr>
              <a:t>Del 5. </a:t>
            </a:r>
            <a:r>
              <a:rPr lang="sv-SE" dirty="0">
                <a:cs typeface="Arial"/>
              </a:rPr>
              <a:t>Information om behörigheter och vem som kan handlägga </a:t>
            </a:r>
            <a:br>
              <a:rPr lang="sv-SE" dirty="0">
                <a:cs typeface="Arial"/>
              </a:rPr>
            </a:br>
            <a:r>
              <a:rPr lang="sv-SE" dirty="0">
                <a:cs typeface="Arial"/>
              </a:rPr>
              <a:t>           ett ärende som är skyddat.</a:t>
            </a:r>
          </a:p>
          <a:p>
            <a:pPr marL="229870" indent="-229870"/>
            <a:endParaRPr lang="sv-SE" dirty="0">
              <a:cs typeface="Arial"/>
            </a:endParaRPr>
          </a:p>
        </p:txBody>
      </p:sp>
      <p:sp>
        <p:nvSpPr>
          <p:cNvPr id="2" name="Ellips 1">
            <a:extLst>
              <a:ext uri="{FF2B5EF4-FFF2-40B4-BE49-F238E27FC236}">
                <a16:creationId xmlns:a16="http://schemas.microsoft.com/office/drawing/2014/main" id="{B6D328B7-8524-4BB0-89FF-40E26743944D}"/>
              </a:ext>
            </a:extLst>
          </p:cNvPr>
          <p:cNvSpPr/>
          <p:nvPr/>
        </p:nvSpPr>
        <p:spPr>
          <a:xfrm>
            <a:off x="8515545" y="1970202"/>
            <a:ext cx="3676455" cy="3644229"/>
          </a:xfrm>
          <a:prstGeom prst="ellipse">
            <a:avLst/>
          </a:prstGeom>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sv-SE" sz="2000" dirty="0">
                <a:latin typeface="+mj-lt"/>
                <a:cs typeface="Arial"/>
              </a:rPr>
              <a:t>TIPS!</a:t>
            </a:r>
          </a:p>
          <a:p>
            <a:pPr algn="ctr"/>
            <a:r>
              <a:rPr lang="sv-SE" sz="2000" dirty="0">
                <a:latin typeface="+mj-lt"/>
                <a:cs typeface="Arial"/>
              </a:rPr>
              <a:t>Rutinens fem olika delar kan användas för att söka specifik information.</a:t>
            </a:r>
            <a:endParaRPr lang="sv-SE" sz="2000" dirty="0">
              <a:latin typeface="+mj-lt"/>
            </a:endParaRPr>
          </a:p>
        </p:txBody>
      </p:sp>
    </p:spTree>
    <p:extLst>
      <p:ext uri="{BB962C8B-B14F-4D97-AF65-F5344CB8AC3E}">
        <p14:creationId xmlns:p14="http://schemas.microsoft.com/office/powerpoint/2010/main" val="39380471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6404241-2BA8-4E95-9BBB-DC44C2FBBE52}"/>
              </a:ext>
            </a:extLst>
          </p:cNvPr>
          <p:cNvSpPr>
            <a:spLocks noGrp="1"/>
          </p:cNvSpPr>
          <p:nvPr>
            <p:ph type="title"/>
          </p:nvPr>
        </p:nvSpPr>
        <p:spPr/>
        <p:txBody>
          <a:bodyPr anchor="ctr">
            <a:normAutofit/>
          </a:bodyPr>
          <a:lstStyle/>
          <a:p>
            <a:r>
              <a:rPr lang="sv-SE" dirty="0"/>
              <a:t>Konkret att tänka på</a:t>
            </a:r>
          </a:p>
        </p:txBody>
      </p:sp>
      <p:sp>
        <p:nvSpPr>
          <p:cNvPr id="19" name="Platshållare för innehåll 2">
            <a:extLst>
              <a:ext uri="{FF2B5EF4-FFF2-40B4-BE49-F238E27FC236}">
                <a16:creationId xmlns:a16="http://schemas.microsoft.com/office/drawing/2014/main" id="{DC24A91F-17D9-488E-B781-EA5C4D3F3B7A}"/>
              </a:ext>
            </a:extLst>
          </p:cNvPr>
          <p:cNvSpPr>
            <a:spLocks noGrp="1"/>
          </p:cNvSpPr>
          <p:nvPr>
            <p:ph sz="half" idx="1"/>
          </p:nvPr>
        </p:nvSpPr>
        <p:spPr>
          <a:xfrm>
            <a:off x="407988" y="1736729"/>
            <a:ext cx="6502478" cy="4176710"/>
          </a:xfrm>
        </p:spPr>
        <p:txBody>
          <a:bodyPr vert="horz" lIns="0" tIns="0" rIns="0" bIns="0" rtlCol="0" anchor="t">
            <a:normAutofit fontScale="92500"/>
          </a:bodyPr>
          <a:lstStyle/>
          <a:p>
            <a:pPr marL="229870" indent="-229870"/>
            <a:r>
              <a:rPr lang="sv-SE" dirty="0">
                <a:ea typeface="+mn-lt"/>
                <a:cs typeface="+mn-lt"/>
              </a:rPr>
              <a:t>På förvaltningen ska det finnas stämplar med texten "SKYDDADE PERSONUPPGIFTER" samt plastfickor avsedda för skyddade ärenden. I rutinen kan man läsa när dessa ska användas. </a:t>
            </a:r>
            <a:endParaRPr lang="sv-SE" b="0" dirty="0">
              <a:ea typeface="+mn-lt"/>
              <a:cs typeface="+mn-lt"/>
            </a:endParaRPr>
          </a:p>
          <a:p>
            <a:pPr marL="229870" indent="-229870"/>
            <a:r>
              <a:rPr lang="sv-SE" dirty="0">
                <a:cs typeface="Arial"/>
              </a:rPr>
              <a:t>Personakten ska förvaras åtskild från andra akter som inte har skyddade personuppgifter</a:t>
            </a:r>
            <a:r>
              <a:rPr lang="sv-SE">
                <a:cs typeface="Arial"/>
              </a:rPr>
              <a:t>. </a:t>
            </a:r>
          </a:p>
          <a:p>
            <a:pPr marL="229870" indent="-229870"/>
            <a:r>
              <a:rPr lang="sv-SE">
                <a:cs typeface="Arial"/>
              </a:rPr>
              <a:t>Det </a:t>
            </a:r>
            <a:r>
              <a:rPr lang="sv-SE" dirty="0">
                <a:cs typeface="Arial"/>
              </a:rPr>
              <a:t>ska kunna gå att spåra vem som haft tillgång till en viss akt när. Enligt lokal rutin ska det därför finnas enhetsspecifika skåp som automatiskt för logg eller så ska akten lämnas ut och in av någon som manuellt för logg. </a:t>
            </a:r>
          </a:p>
          <a:p>
            <a:pPr marL="229870" indent="-229870"/>
            <a:r>
              <a:rPr lang="sv-SE" dirty="0">
                <a:cs typeface="Arial"/>
              </a:rPr>
              <a:t>En akt som man inte aktivt jobbar med ska förvaras inlåst.</a:t>
            </a:r>
          </a:p>
          <a:p>
            <a:pPr marL="229870" indent="-229870"/>
            <a:endParaRPr lang="sv-SE" dirty="0">
              <a:cs typeface="Arial"/>
            </a:endParaRPr>
          </a:p>
          <a:p>
            <a:pPr marL="229870" indent="-229870"/>
            <a:endParaRPr lang="sv-SE" dirty="0">
              <a:cs typeface="Arial"/>
            </a:endParaRPr>
          </a:p>
          <a:p>
            <a:pPr marL="229870" indent="-229870"/>
            <a:endParaRPr lang="sv-SE" dirty="0">
              <a:cs typeface="Arial"/>
            </a:endParaRPr>
          </a:p>
          <a:p>
            <a:pPr marL="229870" indent="-229870"/>
            <a:endParaRPr lang="sv-SE" dirty="0">
              <a:cs typeface="Arial"/>
            </a:endParaRPr>
          </a:p>
          <a:p>
            <a:pPr marL="229870" indent="-229870"/>
            <a:endParaRPr lang="sv-SE" dirty="0">
              <a:cs typeface="Arial"/>
            </a:endParaRPr>
          </a:p>
          <a:p>
            <a:pPr marL="229870" indent="-229870"/>
            <a:endParaRPr lang="sv-SE" dirty="0">
              <a:cs typeface="Arial"/>
            </a:endParaRPr>
          </a:p>
        </p:txBody>
      </p:sp>
      <p:sp>
        <p:nvSpPr>
          <p:cNvPr id="4" name="Rektangel 3">
            <a:extLst>
              <a:ext uri="{FF2B5EF4-FFF2-40B4-BE49-F238E27FC236}">
                <a16:creationId xmlns:a16="http://schemas.microsoft.com/office/drawing/2014/main" id="{E7B858A4-89CF-4001-96E7-14D9352665EF}"/>
              </a:ext>
            </a:extLst>
          </p:cNvPr>
          <p:cNvSpPr/>
          <p:nvPr/>
        </p:nvSpPr>
        <p:spPr>
          <a:xfrm>
            <a:off x="7673419" y="0"/>
            <a:ext cx="4518581" cy="6858000"/>
          </a:xfrm>
          <a:prstGeom prst="rect">
            <a:avLst/>
          </a:prstGeom>
          <a:solidFill>
            <a:srgbClr val="C0E4F2"/>
          </a:solidFill>
          <a:ln>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8" name="Bildobjekt 7">
            <a:extLst>
              <a:ext uri="{FF2B5EF4-FFF2-40B4-BE49-F238E27FC236}">
                <a16:creationId xmlns:a16="http://schemas.microsoft.com/office/drawing/2014/main" id="{A1730EC1-F505-43EB-81A2-72ADAD34216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42843" y="1141772"/>
            <a:ext cx="4449157" cy="4449157"/>
          </a:xfrm>
          <a:prstGeom prst="rect">
            <a:avLst/>
          </a:prstGeom>
        </p:spPr>
      </p:pic>
    </p:spTree>
    <p:extLst>
      <p:ext uri="{BB962C8B-B14F-4D97-AF65-F5344CB8AC3E}">
        <p14:creationId xmlns:p14="http://schemas.microsoft.com/office/powerpoint/2010/main" val="30587128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76DE86F5-4C00-4DAE-AB51-3E516C94759E}"/>
              </a:ext>
            </a:extLst>
          </p:cNvPr>
          <p:cNvSpPr/>
          <p:nvPr/>
        </p:nvSpPr>
        <p:spPr>
          <a:xfrm>
            <a:off x="3222248" y="959176"/>
            <a:ext cx="5747502" cy="5321432"/>
          </a:xfrm>
          <a:prstGeom prst="ellipse">
            <a:avLst/>
          </a:prstGeom>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solidFill>
                <a:schemeClr val="bg1"/>
              </a:solidFill>
              <a:latin typeface="+mj-lt"/>
            </a:endParaRPr>
          </a:p>
        </p:txBody>
      </p:sp>
      <p:sp>
        <p:nvSpPr>
          <p:cNvPr id="3" name="Platshållare för innehåll 2">
            <a:extLst>
              <a:ext uri="{FF2B5EF4-FFF2-40B4-BE49-F238E27FC236}">
                <a16:creationId xmlns:a16="http://schemas.microsoft.com/office/drawing/2014/main" id="{47919EAE-EBD6-4307-B490-78AD0251F31E}"/>
              </a:ext>
            </a:extLst>
          </p:cNvPr>
          <p:cNvSpPr>
            <a:spLocks noGrp="1"/>
          </p:cNvSpPr>
          <p:nvPr>
            <p:ph idx="11"/>
          </p:nvPr>
        </p:nvSpPr>
        <p:spPr>
          <a:xfrm>
            <a:off x="3821242" y="2083322"/>
            <a:ext cx="4549514" cy="1036949"/>
          </a:xfrm>
        </p:spPr>
        <p:txBody>
          <a:bodyPr>
            <a:noAutofit/>
          </a:bodyPr>
          <a:lstStyle/>
          <a:p>
            <a:pPr marL="0" indent="0" algn="ctr">
              <a:buNone/>
            </a:pPr>
            <a:r>
              <a:rPr lang="sv-SE" b="1" dirty="0">
                <a:solidFill>
                  <a:schemeClr val="bg1"/>
                </a:solidFill>
                <a:latin typeface="+mj-lt"/>
                <a:cs typeface="Arial"/>
              </a:rPr>
              <a:t>Del 1.  </a:t>
            </a:r>
            <a:br>
              <a:rPr lang="sv-SE" b="1" dirty="0">
                <a:solidFill>
                  <a:schemeClr val="bg1"/>
                </a:solidFill>
                <a:latin typeface="+mj-lt"/>
                <a:cs typeface="Arial"/>
              </a:rPr>
            </a:br>
            <a:r>
              <a:rPr lang="sv-SE" dirty="0">
                <a:solidFill>
                  <a:schemeClr val="bg1"/>
                </a:solidFill>
                <a:latin typeface="+mj-lt"/>
                <a:cs typeface="Arial"/>
              </a:rPr>
              <a:t>Information kring sekretess, begrepp och annan allmän information.</a:t>
            </a:r>
          </a:p>
          <a:p>
            <a:endParaRPr lang="sv-SE" dirty="0"/>
          </a:p>
        </p:txBody>
      </p:sp>
      <p:sp>
        <p:nvSpPr>
          <p:cNvPr id="6" name="textruta 5">
            <a:extLst>
              <a:ext uri="{FF2B5EF4-FFF2-40B4-BE49-F238E27FC236}">
                <a16:creationId xmlns:a16="http://schemas.microsoft.com/office/drawing/2014/main" id="{9CDF3991-B144-4CAC-8C95-552E37BE32AD}"/>
              </a:ext>
            </a:extLst>
          </p:cNvPr>
          <p:cNvSpPr txBox="1"/>
          <p:nvPr/>
        </p:nvSpPr>
        <p:spPr>
          <a:xfrm>
            <a:off x="3513448" y="4138369"/>
            <a:ext cx="5165102" cy="1600438"/>
          </a:xfrm>
          <a:prstGeom prst="rect">
            <a:avLst/>
          </a:prstGeom>
          <a:noFill/>
        </p:spPr>
        <p:txBody>
          <a:bodyPr wrap="square">
            <a:spAutoFit/>
          </a:bodyPr>
          <a:lstStyle/>
          <a:p>
            <a:pPr algn="ctr"/>
            <a:r>
              <a:rPr lang="sv-SE" sz="1600" dirty="0">
                <a:solidFill>
                  <a:schemeClr val="bg1"/>
                </a:solidFill>
                <a:latin typeface="+mj-lt"/>
              </a:rPr>
              <a:t>Denna del gick vi igenom i början. </a:t>
            </a:r>
            <a:br>
              <a:rPr lang="sv-SE" sz="1600" dirty="0">
                <a:solidFill>
                  <a:schemeClr val="bg1"/>
                </a:solidFill>
                <a:latin typeface="+mj-lt"/>
              </a:rPr>
            </a:br>
            <a:r>
              <a:rPr lang="sv-SE" sz="1600" dirty="0">
                <a:solidFill>
                  <a:schemeClr val="bg1"/>
                </a:solidFill>
                <a:latin typeface="+mj-lt"/>
              </a:rPr>
              <a:t>Bland annat tre olika typer av skyddade personuppgifter: s</a:t>
            </a:r>
            <a:r>
              <a:rPr lang="sv-SE" sz="1600" b="0" dirty="0">
                <a:solidFill>
                  <a:schemeClr val="bg1"/>
                </a:solidFill>
                <a:latin typeface="+mj-lt"/>
              </a:rPr>
              <a:t>ekretessmarkering, skyddad folkbokföring  och fingerade personuppgifter</a:t>
            </a:r>
            <a:br>
              <a:rPr lang="sv-SE" dirty="0">
                <a:solidFill>
                  <a:schemeClr val="bg1"/>
                </a:solidFill>
                <a:latin typeface="+mj-lt"/>
              </a:rPr>
            </a:br>
            <a:endParaRPr lang="sv-SE" dirty="0">
              <a:solidFill>
                <a:schemeClr val="bg1"/>
              </a:solidFill>
              <a:latin typeface="+mj-lt"/>
            </a:endParaRPr>
          </a:p>
        </p:txBody>
      </p:sp>
    </p:spTree>
    <p:extLst>
      <p:ext uri="{BB962C8B-B14F-4D97-AF65-F5344CB8AC3E}">
        <p14:creationId xmlns:p14="http://schemas.microsoft.com/office/powerpoint/2010/main" val="4236015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F65A5F52-629E-436F-B7A6-66E0622E5B58}"/>
              </a:ext>
            </a:extLst>
          </p:cNvPr>
          <p:cNvSpPr/>
          <p:nvPr/>
        </p:nvSpPr>
        <p:spPr>
          <a:xfrm>
            <a:off x="3222249" y="978030"/>
            <a:ext cx="5747502" cy="5321432"/>
          </a:xfrm>
          <a:prstGeom prst="ellipse">
            <a:avLst/>
          </a:prstGeom>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solidFill>
                <a:schemeClr val="bg1"/>
              </a:solidFill>
              <a:latin typeface="+mj-lt"/>
            </a:endParaRPr>
          </a:p>
        </p:txBody>
      </p:sp>
      <p:sp>
        <p:nvSpPr>
          <p:cNvPr id="3" name="Platshållare för innehåll 2">
            <a:extLst>
              <a:ext uri="{FF2B5EF4-FFF2-40B4-BE49-F238E27FC236}">
                <a16:creationId xmlns:a16="http://schemas.microsoft.com/office/drawing/2014/main" id="{47919EAE-EBD6-4307-B490-78AD0251F31E}"/>
              </a:ext>
            </a:extLst>
          </p:cNvPr>
          <p:cNvSpPr>
            <a:spLocks noGrp="1"/>
          </p:cNvSpPr>
          <p:nvPr>
            <p:ph idx="11"/>
          </p:nvPr>
        </p:nvSpPr>
        <p:spPr>
          <a:xfrm>
            <a:off x="3916837" y="2668963"/>
            <a:ext cx="4358326" cy="1939565"/>
          </a:xfrm>
        </p:spPr>
        <p:txBody>
          <a:bodyPr>
            <a:noAutofit/>
          </a:bodyPr>
          <a:lstStyle/>
          <a:p>
            <a:pPr marL="0" indent="0" algn="ctr">
              <a:buNone/>
            </a:pPr>
            <a:r>
              <a:rPr lang="sv-SE" b="1" dirty="0">
                <a:solidFill>
                  <a:schemeClr val="bg1"/>
                </a:solidFill>
                <a:latin typeface="+mj-lt"/>
                <a:cs typeface="Arial"/>
              </a:rPr>
              <a:t>Del 2. </a:t>
            </a:r>
            <a:br>
              <a:rPr lang="sv-SE" b="1" dirty="0">
                <a:solidFill>
                  <a:schemeClr val="bg1"/>
                </a:solidFill>
                <a:latin typeface="+mj-lt"/>
                <a:cs typeface="Arial"/>
              </a:rPr>
            </a:br>
            <a:r>
              <a:rPr lang="sv-SE" dirty="0">
                <a:solidFill>
                  <a:schemeClr val="bg1"/>
                </a:solidFill>
                <a:latin typeface="+mj-lt"/>
                <a:cs typeface="Arial"/>
              </a:rPr>
              <a:t>Information </a:t>
            </a:r>
            <a:r>
              <a:rPr lang="sv-SE" dirty="0">
                <a:solidFill>
                  <a:schemeClr val="bg1"/>
                </a:solidFill>
                <a:latin typeface="+mj-lt"/>
                <a:ea typeface="+mn-lt"/>
                <a:cs typeface="+mn-lt"/>
              </a:rPr>
              <a:t>om vad som gäller när man handlägger eller administrerar ärenden med skyddade personuppgifter.</a:t>
            </a:r>
            <a:endParaRPr lang="sv-SE" dirty="0">
              <a:solidFill>
                <a:schemeClr val="bg1"/>
              </a:solidFill>
              <a:latin typeface="+mj-lt"/>
              <a:cs typeface="Arial"/>
            </a:endParaRPr>
          </a:p>
          <a:p>
            <a:pPr algn="ctr"/>
            <a:endParaRPr lang="sv-SE" dirty="0">
              <a:solidFill>
                <a:schemeClr val="bg1"/>
              </a:solidFill>
              <a:latin typeface="+mj-lt"/>
            </a:endParaRPr>
          </a:p>
        </p:txBody>
      </p:sp>
    </p:spTree>
    <p:extLst>
      <p:ext uri="{BB962C8B-B14F-4D97-AF65-F5344CB8AC3E}">
        <p14:creationId xmlns:p14="http://schemas.microsoft.com/office/powerpoint/2010/main" val="18459564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3B42C03-BE95-4C9D-9566-0376D7E69312}"/>
              </a:ext>
            </a:extLst>
          </p:cNvPr>
          <p:cNvSpPr>
            <a:spLocks noGrp="1"/>
          </p:cNvSpPr>
          <p:nvPr>
            <p:ph type="title"/>
          </p:nvPr>
        </p:nvSpPr>
        <p:spPr/>
        <p:txBody>
          <a:bodyPr>
            <a:normAutofit/>
          </a:bodyPr>
          <a:lstStyle/>
          <a:p>
            <a:r>
              <a:rPr lang="sv-SE" dirty="0"/>
              <a:t>Treserva</a:t>
            </a:r>
          </a:p>
        </p:txBody>
      </p:sp>
      <p:sp>
        <p:nvSpPr>
          <p:cNvPr id="3" name="Platshållare för innehåll 2">
            <a:extLst>
              <a:ext uri="{FF2B5EF4-FFF2-40B4-BE49-F238E27FC236}">
                <a16:creationId xmlns:a16="http://schemas.microsoft.com/office/drawing/2014/main" id="{EC1126C8-9CF0-4E3E-963D-6A7B1F08B52D}"/>
              </a:ext>
            </a:extLst>
          </p:cNvPr>
          <p:cNvSpPr>
            <a:spLocks noGrp="1"/>
          </p:cNvSpPr>
          <p:nvPr>
            <p:ph idx="11"/>
          </p:nvPr>
        </p:nvSpPr>
        <p:spPr>
          <a:xfrm>
            <a:off x="647405" y="1850600"/>
            <a:ext cx="10897188" cy="4602587"/>
          </a:xfrm>
        </p:spPr>
        <p:txBody>
          <a:bodyPr vert="horz" lIns="0" tIns="0" rIns="0" bIns="0" rtlCol="0" anchor="t">
            <a:normAutofit/>
          </a:bodyPr>
          <a:lstStyle/>
          <a:p>
            <a:pPr marL="229870" indent="-229870"/>
            <a:r>
              <a:rPr lang="sv-SE" dirty="0"/>
              <a:t>Treserva uppdateras varje dag från Skatteverket och av informationen framgår om personen har sekretessmarkering eller skyddad folkbokföring.  </a:t>
            </a:r>
            <a:endParaRPr lang="sv-SE" dirty="0">
              <a:solidFill>
                <a:srgbClr val="FF0000"/>
              </a:solidFill>
            </a:endParaRPr>
          </a:p>
          <a:p>
            <a:pPr marL="229870" indent="-229870"/>
            <a:r>
              <a:rPr lang="sv-SE" dirty="0"/>
              <a:t>Bara medarbetare med särskilda behörighet kan se förekomst av skyddade personuppgifter.</a:t>
            </a:r>
          </a:p>
          <a:p>
            <a:pPr marL="229870" indent="-229870"/>
            <a:r>
              <a:rPr lang="sv-SE" dirty="0"/>
              <a:t>Lokalt verksamhetsstöd, LVS, är behjälplig med att kontrollera tillhörighet och därefter eventuellt göra en aktualisering. </a:t>
            </a:r>
          </a:p>
          <a:p>
            <a:pPr marL="229870" indent="-229870"/>
            <a:r>
              <a:rPr lang="sv-SE" dirty="0">
                <a:cs typeface="Arial" panose="020B0604020202020204"/>
              </a:rPr>
              <a:t>Behörighet till ärendet tilldelas av enhetschef på egen enhet eller genom lokal rutin.</a:t>
            </a:r>
          </a:p>
          <a:p>
            <a:pPr marL="229870" indent="-229870"/>
            <a:r>
              <a:rPr lang="sv-SE" dirty="0"/>
              <a:t>Medarbetare som saknar särskild behörighet ser bara förekomst av egna ärenden vilka visas med ett litet hänglås och födelseår:      2008</a:t>
            </a:r>
          </a:p>
          <a:p>
            <a:pPr marL="0" indent="0">
              <a:buNone/>
            </a:pPr>
            <a:endParaRPr lang="sv-SE" dirty="0">
              <a:cs typeface="Arial" panose="020B0604020202020204"/>
            </a:endParaRPr>
          </a:p>
        </p:txBody>
      </p:sp>
      <p:pic>
        <p:nvPicPr>
          <p:cNvPr id="5" name="Bild 4" descr="Lås med hel fyllning">
            <a:extLst>
              <a:ext uri="{FF2B5EF4-FFF2-40B4-BE49-F238E27FC236}">
                <a16:creationId xmlns:a16="http://schemas.microsoft.com/office/drawing/2014/main" id="{E7647337-7255-4639-92E7-931E2F228B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798422" y="4661452"/>
            <a:ext cx="297577" cy="297577"/>
          </a:xfrm>
          <a:prstGeom prst="rect">
            <a:avLst/>
          </a:prstGeom>
        </p:spPr>
      </p:pic>
    </p:spTree>
    <p:extLst>
      <p:ext uri="{BB962C8B-B14F-4D97-AF65-F5344CB8AC3E}">
        <p14:creationId xmlns:p14="http://schemas.microsoft.com/office/powerpoint/2010/main" val="25080894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4D1E0450-B73B-4384-8460-DABAC99D2BEB}"/>
              </a:ext>
            </a:extLst>
          </p:cNvPr>
          <p:cNvSpPr/>
          <p:nvPr/>
        </p:nvSpPr>
        <p:spPr>
          <a:xfrm>
            <a:off x="0" y="0"/>
            <a:ext cx="12192000" cy="6858000"/>
          </a:xfrm>
          <a:prstGeom prst="rect">
            <a:avLst/>
          </a:prstGeom>
          <a:solidFill>
            <a:srgbClr val="C0E4F2"/>
          </a:solidFill>
          <a:ln>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D4546AFA-11E3-4CA0-89B1-FC86ED6E7E97}"/>
              </a:ext>
            </a:extLst>
          </p:cNvPr>
          <p:cNvSpPr>
            <a:spLocks noGrp="1"/>
          </p:cNvSpPr>
          <p:nvPr>
            <p:ph type="title"/>
          </p:nvPr>
        </p:nvSpPr>
        <p:spPr/>
        <p:txBody>
          <a:bodyPr anchor="ctr">
            <a:normAutofit/>
          </a:bodyPr>
          <a:lstStyle/>
          <a:p>
            <a:r>
              <a:rPr lang="sv-SE" dirty="0"/>
              <a:t>Kartläggning </a:t>
            </a:r>
          </a:p>
        </p:txBody>
      </p:sp>
      <p:sp>
        <p:nvSpPr>
          <p:cNvPr id="3" name="Platshållare för innehåll 2">
            <a:extLst>
              <a:ext uri="{FF2B5EF4-FFF2-40B4-BE49-F238E27FC236}">
                <a16:creationId xmlns:a16="http://schemas.microsoft.com/office/drawing/2014/main" id="{2F154F6E-59D1-4D66-A2D6-F36FACCE35B7}"/>
              </a:ext>
            </a:extLst>
          </p:cNvPr>
          <p:cNvSpPr>
            <a:spLocks noGrp="1"/>
          </p:cNvSpPr>
          <p:nvPr>
            <p:ph sz="half" idx="1"/>
          </p:nvPr>
        </p:nvSpPr>
        <p:spPr>
          <a:xfrm>
            <a:off x="407988" y="2000679"/>
            <a:ext cx="5688012" cy="4176710"/>
          </a:xfrm>
        </p:spPr>
        <p:txBody>
          <a:bodyPr vert="horz" lIns="0" tIns="0" rIns="0" bIns="0" rtlCol="0" anchor="t">
            <a:normAutofit/>
          </a:bodyPr>
          <a:lstStyle/>
          <a:p>
            <a:pPr marL="229870" indent="-229870"/>
            <a:r>
              <a:rPr lang="sv-SE" dirty="0"/>
              <a:t>Kartläggningen är ett av de viktigaste momenten för hur skyddet ska utformas för den enskilde.</a:t>
            </a:r>
          </a:p>
          <a:p>
            <a:pPr marL="229870" indent="-229870"/>
            <a:r>
              <a:rPr lang="sv-SE" dirty="0"/>
              <a:t>Ligger i Treserva.</a:t>
            </a:r>
            <a:endParaRPr lang="en-US" dirty="0">
              <a:cs typeface="Arial"/>
            </a:endParaRPr>
          </a:p>
          <a:p>
            <a:pPr marL="229870" indent="-229870"/>
            <a:r>
              <a:rPr lang="sv-SE" dirty="0"/>
              <a:t>Ska fyllas i tillsammans med den enskilde.</a:t>
            </a:r>
            <a:endParaRPr lang="sv-SE" dirty="0">
              <a:cs typeface="Arial"/>
            </a:endParaRPr>
          </a:p>
          <a:p>
            <a:pPr marL="229870" indent="-229870"/>
            <a:r>
              <a:rPr lang="sv-SE" dirty="0"/>
              <a:t>Viktigt att den enskilde förstår sitt eget ansvar.</a:t>
            </a:r>
            <a:endParaRPr lang="sv-SE" dirty="0">
              <a:cs typeface="Arial"/>
            </a:endParaRPr>
          </a:p>
          <a:p>
            <a:pPr marL="229870" indent="-229870"/>
            <a:r>
              <a:rPr lang="sv-SE" dirty="0"/>
              <a:t>Alla frågor i kartläggningen ska besvaras.</a:t>
            </a:r>
            <a:endParaRPr lang="sv-SE" dirty="0">
              <a:highlight>
                <a:srgbClr val="FFFF00"/>
              </a:highlight>
              <a:cs typeface="Arial" panose="020B0604020202020204"/>
            </a:endParaRPr>
          </a:p>
          <a:p>
            <a:pPr marL="229870" indent="-229870"/>
            <a:r>
              <a:rPr lang="sv-SE" dirty="0"/>
              <a:t>Får inte skrivas ut.</a:t>
            </a:r>
            <a:endParaRPr lang="sv-SE" dirty="0">
              <a:cs typeface="Arial" panose="020B0604020202020204"/>
            </a:endParaRPr>
          </a:p>
          <a:p>
            <a:pPr marL="0" indent="0">
              <a:buNone/>
            </a:pPr>
            <a:endParaRPr lang="sv-SE" dirty="0"/>
          </a:p>
        </p:txBody>
      </p:sp>
      <p:pic>
        <p:nvPicPr>
          <p:cNvPr id="5" name="Bildobjekt 4">
            <a:extLst>
              <a:ext uri="{FF2B5EF4-FFF2-40B4-BE49-F238E27FC236}">
                <a16:creationId xmlns:a16="http://schemas.microsoft.com/office/drawing/2014/main" id="{39EE7A74-880D-48EB-AF5B-E25BDC253C33}"/>
              </a:ext>
            </a:extLst>
          </p:cNvPr>
          <p:cNvPicPr>
            <a:picLocks noChangeAspect="1"/>
          </p:cNvPicPr>
          <p:nvPr/>
        </p:nvPicPr>
        <p:blipFill>
          <a:blip r:embed="rId3"/>
          <a:stretch>
            <a:fillRect/>
          </a:stretch>
        </p:blipFill>
        <p:spPr>
          <a:xfrm>
            <a:off x="6543212" y="9427"/>
            <a:ext cx="5629934" cy="6742437"/>
          </a:xfrm>
          <a:prstGeom prst="rect">
            <a:avLst/>
          </a:prstGeom>
          <a:noFill/>
          <a:effectLst>
            <a:outerShdw blurRad="50800" dist="50800" dir="5400000" algn="ctr" rotWithShape="0">
              <a:srgbClr val="000000"/>
            </a:outerShdw>
          </a:effectLst>
        </p:spPr>
      </p:pic>
    </p:spTree>
    <p:extLst>
      <p:ext uri="{BB962C8B-B14F-4D97-AF65-F5344CB8AC3E}">
        <p14:creationId xmlns:p14="http://schemas.microsoft.com/office/powerpoint/2010/main" val="23491534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3345CB3E-FC2F-4F08-819E-B29A9C47B259}"/>
              </a:ext>
            </a:extLst>
          </p:cNvPr>
          <p:cNvSpPr/>
          <p:nvPr/>
        </p:nvSpPr>
        <p:spPr>
          <a:xfrm>
            <a:off x="6311548" y="1670937"/>
            <a:ext cx="5194169" cy="4317476"/>
          </a:xfrm>
          <a:prstGeom prst="rect">
            <a:avLst/>
          </a:prstGeom>
          <a:solidFill>
            <a:srgbClr val="DBD1E6"/>
          </a:solidFill>
          <a:ln>
            <a:solidFill>
              <a:srgbClr val="DBD1E6"/>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68A19BC5-693D-476B-A67F-0A7929DDA8C7}"/>
              </a:ext>
            </a:extLst>
          </p:cNvPr>
          <p:cNvSpPr/>
          <p:nvPr/>
        </p:nvSpPr>
        <p:spPr>
          <a:xfrm>
            <a:off x="615378" y="1670937"/>
            <a:ext cx="5265075" cy="4317476"/>
          </a:xfrm>
          <a:prstGeom prst="rect">
            <a:avLst/>
          </a:prstGeom>
          <a:solidFill>
            <a:srgbClr val="C0E4F2"/>
          </a:solidFill>
          <a:ln>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05F8E34D-DDB9-468B-934F-325E63F1A6F9}"/>
              </a:ext>
            </a:extLst>
          </p:cNvPr>
          <p:cNvSpPr>
            <a:spLocks noGrp="1"/>
          </p:cNvSpPr>
          <p:nvPr>
            <p:ph type="title"/>
          </p:nvPr>
        </p:nvSpPr>
        <p:spPr/>
        <p:txBody>
          <a:bodyPr anchor="ctr">
            <a:normAutofit fontScale="90000"/>
          </a:bodyPr>
          <a:lstStyle/>
          <a:p>
            <a:r>
              <a:rPr lang="sv-SE" dirty="0"/>
              <a:t>Begära in uppgifter vid skyddad folkbokföring</a:t>
            </a:r>
          </a:p>
        </p:txBody>
      </p:sp>
      <p:sp>
        <p:nvSpPr>
          <p:cNvPr id="5" name="Platshållare för innehåll 4">
            <a:extLst>
              <a:ext uri="{FF2B5EF4-FFF2-40B4-BE49-F238E27FC236}">
                <a16:creationId xmlns:a16="http://schemas.microsoft.com/office/drawing/2014/main" id="{58C262C9-2900-490F-BF9F-6B48ACB42BD3}"/>
              </a:ext>
            </a:extLst>
          </p:cNvPr>
          <p:cNvSpPr>
            <a:spLocks noGrp="1"/>
          </p:cNvSpPr>
          <p:nvPr>
            <p:ph sz="half" idx="10"/>
          </p:nvPr>
        </p:nvSpPr>
        <p:spPr>
          <a:xfrm>
            <a:off x="1104464" y="2066667"/>
            <a:ext cx="4286901" cy="3730818"/>
          </a:xfrm>
        </p:spPr>
        <p:txBody>
          <a:bodyPr/>
          <a:lstStyle/>
          <a:p>
            <a:r>
              <a:rPr lang="sv-SE" dirty="0"/>
              <a:t>Överväg nyttan med begäran.</a:t>
            </a:r>
          </a:p>
          <a:p>
            <a:r>
              <a:rPr lang="sv-SE" dirty="0"/>
              <a:t>Avslöja så lite som möjligt varför uppgiften behövs. </a:t>
            </a:r>
          </a:p>
          <a:p>
            <a:r>
              <a:rPr lang="sv-SE" dirty="0"/>
              <a:t>Om möjligt gör en muntlig begäran.</a:t>
            </a:r>
          </a:p>
          <a:p>
            <a:r>
              <a:rPr lang="sv-SE" dirty="0"/>
              <a:t>Vid skriftlig begäran läggs begäran i ett innerkuvert som stämplas med SKYDDADE PERSONUPPGIFTER.</a:t>
            </a:r>
          </a:p>
          <a:p>
            <a:endParaRPr lang="sv-SE" dirty="0"/>
          </a:p>
        </p:txBody>
      </p:sp>
      <p:pic>
        <p:nvPicPr>
          <p:cNvPr id="8" name="Bildobjekt 7">
            <a:extLst>
              <a:ext uri="{FF2B5EF4-FFF2-40B4-BE49-F238E27FC236}">
                <a16:creationId xmlns:a16="http://schemas.microsoft.com/office/drawing/2014/main" id="{34F5470F-F4BA-4E9A-92E7-783C3F8150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446" y="1883047"/>
            <a:ext cx="4100371" cy="4098058"/>
          </a:xfrm>
          <a:prstGeom prst="rect">
            <a:avLst/>
          </a:prstGeom>
        </p:spPr>
      </p:pic>
    </p:spTree>
    <p:extLst>
      <p:ext uri="{BB962C8B-B14F-4D97-AF65-F5344CB8AC3E}">
        <p14:creationId xmlns:p14="http://schemas.microsoft.com/office/powerpoint/2010/main" val="26721849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0268976-1C46-479B-B115-22FC3E3A0774}"/>
              </a:ext>
            </a:extLst>
          </p:cNvPr>
          <p:cNvSpPr/>
          <p:nvPr/>
        </p:nvSpPr>
        <p:spPr>
          <a:xfrm>
            <a:off x="0" y="1505835"/>
            <a:ext cx="12192000" cy="857840"/>
          </a:xfrm>
          <a:prstGeom prst="rect">
            <a:avLst/>
          </a:prstGeom>
          <a:solidFill>
            <a:srgbClr val="C0E4F2"/>
          </a:solidFill>
          <a:ln>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34BDD19B-3CA0-48E0-9338-F5E57DA391EC}"/>
              </a:ext>
            </a:extLst>
          </p:cNvPr>
          <p:cNvSpPr>
            <a:spLocks noGrp="1"/>
          </p:cNvSpPr>
          <p:nvPr>
            <p:ph type="title"/>
          </p:nvPr>
        </p:nvSpPr>
        <p:spPr/>
        <p:txBody>
          <a:bodyPr/>
          <a:lstStyle/>
          <a:p>
            <a:r>
              <a:rPr lang="sv-SE" dirty="0"/>
              <a:t>Dokumentation vid skyddad folkbokföring</a:t>
            </a:r>
          </a:p>
        </p:txBody>
      </p:sp>
      <p:sp>
        <p:nvSpPr>
          <p:cNvPr id="3" name="Platshållare för innehåll 2">
            <a:extLst>
              <a:ext uri="{FF2B5EF4-FFF2-40B4-BE49-F238E27FC236}">
                <a16:creationId xmlns:a16="http://schemas.microsoft.com/office/drawing/2014/main" id="{BA8FBD9A-53B8-42D7-80EE-AB84DDB98AE6}"/>
              </a:ext>
            </a:extLst>
          </p:cNvPr>
          <p:cNvSpPr>
            <a:spLocks noGrp="1"/>
          </p:cNvSpPr>
          <p:nvPr>
            <p:ph idx="11"/>
          </p:nvPr>
        </p:nvSpPr>
        <p:spPr>
          <a:xfrm>
            <a:off x="1283714" y="2816330"/>
            <a:ext cx="9624569" cy="2759625"/>
          </a:xfrm>
        </p:spPr>
        <p:txBody>
          <a:bodyPr vert="horz" lIns="0" tIns="0" rIns="0" bIns="0" rtlCol="0" anchor="t">
            <a:normAutofit/>
          </a:bodyPr>
          <a:lstStyle/>
          <a:p>
            <a:pPr marL="0" indent="0">
              <a:buNone/>
            </a:pPr>
            <a:r>
              <a:rPr lang="sv-SE" b="1" dirty="0"/>
              <a:t>Exempel</a:t>
            </a:r>
          </a:p>
          <a:p>
            <a:pPr marL="0" indent="0">
              <a:buNone/>
            </a:pPr>
            <a:r>
              <a:rPr lang="sv-SE" dirty="0"/>
              <a:t>Skriv inte så här:</a:t>
            </a:r>
          </a:p>
          <a:p>
            <a:pPr marL="0" indent="0">
              <a:buNone/>
            </a:pPr>
            <a:r>
              <a:rPr lang="sv-SE" i="1" dirty="0"/>
              <a:t>Lotta Björk har en hörselskadad son som heter Pär. Han är tolv år och går på Guldhedsskolan i klass 5A. Pär behöver ofta besöka Drottning Silvias barnsjukhus.</a:t>
            </a:r>
            <a:br>
              <a:rPr lang="sv-SE" dirty="0"/>
            </a:br>
            <a:br>
              <a:rPr lang="sv-SE" dirty="0"/>
            </a:br>
            <a:r>
              <a:rPr lang="sv-SE" dirty="0"/>
              <a:t>Skriv istället:</a:t>
            </a:r>
            <a:endParaRPr lang="sv-SE" dirty="0">
              <a:cs typeface="Arial"/>
            </a:endParaRPr>
          </a:p>
          <a:p>
            <a:pPr marL="0" indent="0">
              <a:buNone/>
            </a:pPr>
            <a:r>
              <a:rPr lang="sv-SE" i="1" dirty="0"/>
              <a:t>Har ett barn i mellanstadieåldern med särskilda behov vilket kräver tät läkarkontakt.</a:t>
            </a:r>
          </a:p>
        </p:txBody>
      </p:sp>
      <p:sp>
        <p:nvSpPr>
          <p:cNvPr id="6" name="textruta 5">
            <a:extLst>
              <a:ext uri="{FF2B5EF4-FFF2-40B4-BE49-F238E27FC236}">
                <a16:creationId xmlns:a16="http://schemas.microsoft.com/office/drawing/2014/main" id="{7E7EFD6D-22D6-492E-91D9-9E30029ADF0C}"/>
              </a:ext>
            </a:extLst>
          </p:cNvPr>
          <p:cNvSpPr txBox="1"/>
          <p:nvPr/>
        </p:nvSpPr>
        <p:spPr>
          <a:xfrm>
            <a:off x="2526775" y="1734700"/>
            <a:ext cx="6598371" cy="400110"/>
          </a:xfrm>
          <a:prstGeom prst="rect">
            <a:avLst/>
          </a:prstGeom>
          <a:noFill/>
        </p:spPr>
        <p:txBody>
          <a:bodyPr wrap="square">
            <a:spAutoFit/>
          </a:bodyPr>
          <a:lstStyle/>
          <a:p>
            <a:pPr marL="0" indent="0">
              <a:buNone/>
            </a:pPr>
            <a:r>
              <a:rPr lang="sv-SE" sz="2000" dirty="0"/>
              <a:t>Skriv inte mer än nödvändigt och undvik personuppgifter.</a:t>
            </a:r>
          </a:p>
        </p:txBody>
      </p:sp>
    </p:spTree>
    <p:extLst>
      <p:ext uri="{BB962C8B-B14F-4D97-AF65-F5344CB8AC3E}">
        <p14:creationId xmlns:p14="http://schemas.microsoft.com/office/powerpoint/2010/main" val="98437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EA6DA3-C7A5-40F8-A042-F2D8DC9A6EA8}"/>
              </a:ext>
            </a:extLst>
          </p:cNvPr>
          <p:cNvSpPr>
            <a:spLocks noGrp="1"/>
          </p:cNvSpPr>
          <p:nvPr>
            <p:ph type="ctrTitle"/>
          </p:nvPr>
        </p:nvSpPr>
        <p:spPr/>
        <p:txBody>
          <a:bodyPr/>
          <a:lstStyle/>
          <a:p>
            <a:r>
              <a:rPr lang="sv-SE" dirty="0"/>
              <a:t>Ändring i lag- nya krav</a:t>
            </a:r>
          </a:p>
        </p:txBody>
      </p:sp>
    </p:spTree>
    <p:extLst>
      <p:ext uri="{BB962C8B-B14F-4D97-AF65-F5344CB8AC3E}">
        <p14:creationId xmlns:p14="http://schemas.microsoft.com/office/powerpoint/2010/main" val="5698285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56FB5399-7DEC-4D96-AFFE-02AB797F6ED6}"/>
              </a:ext>
            </a:extLst>
          </p:cNvPr>
          <p:cNvSpPr/>
          <p:nvPr/>
        </p:nvSpPr>
        <p:spPr>
          <a:xfrm>
            <a:off x="6311548" y="1670937"/>
            <a:ext cx="5194169" cy="4317476"/>
          </a:xfrm>
          <a:prstGeom prst="rect">
            <a:avLst/>
          </a:prstGeom>
          <a:solidFill>
            <a:srgbClr val="DBD1E6"/>
          </a:solidFill>
          <a:ln>
            <a:solidFill>
              <a:srgbClr val="DBD1E6"/>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7" name="Rektangel 6">
            <a:extLst>
              <a:ext uri="{FF2B5EF4-FFF2-40B4-BE49-F238E27FC236}">
                <a16:creationId xmlns:a16="http://schemas.microsoft.com/office/drawing/2014/main" id="{5AB7C623-5C77-4F86-8991-A0B67D58455B}"/>
              </a:ext>
            </a:extLst>
          </p:cNvPr>
          <p:cNvSpPr/>
          <p:nvPr/>
        </p:nvSpPr>
        <p:spPr>
          <a:xfrm>
            <a:off x="615378" y="1670937"/>
            <a:ext cx="5265075" cy="4317476"/>
          </a:xfrm>
          <a:prstGeom prst="rect">
            <a:avLst/>
          </a:prstGeom>
          <a:solidFill>
            <a:srgbClr val="C0E4F2"/>
          </a:solidFill>
          <a:ln>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1CB7F666-3EEE-4E5F-BCAE-EA2F49CC068E}"/>
              </a:ext>
            </a:extLst>
          </p:cNvPr>
          <p:cNvSpPr>
            <a:spLocks noGrp="1"/>
          </p:cNvSpPr>
          <p:nvPr>
            <p:ph type="title"/>
          </p:nvPr>
        </p:nvSpPr>
        <p:spPr/>
        <p:txBody>
          <a:bodyPr anchor="ctr">
            <a:normAutofit fontScale="90000"/>
          </a:bodyPr>
          <a:lstStyle/>
          <a:p>
            <a:r>
              <a:rPr lang="sv-SE" sz="3600" dirty="0"/>
              <a:t>Vid biståndsbeslut</a:t>
            </a:r>
            <a:br>
              <a:rPr lang="sv-SE" sz="2300" dirty="0"/>
            </a:br>
            <a:endParaRPr lang="sv-SE" sz="2300" dirty="0"/>
          </a:p>
        </p:txBody>
      </p:sp>
      <p:sp>
        <p:nvSpPr>
          <p:cNvPr id="13" name="textruta 12">
            <a:extLst>
              <a:ext uri="{FF2B5EF4-FFF2-40B4-BE49-F238E27FC236}">
                <a16:creationId xmlns:a16="http://schemas.microsoft.com/office/drawing/2014/main" id="{B887E7A1-FF49-4DB9-8056-156DA4C7AC2F}"/>
              </a:ext>
            </a:extLst>
          </p:cNvPr>
          <p:cNvSpPr txBox="1"/>
          <p:nvPr/>
        </p:nvSpPr>
        <p:spPr>
          <a:xfrm>
            <a:off x="6543233" y="1986228"/>
            <a:ext cx="4730798" cy="3477875"/>
          </a:xfrm>
          <a:prstGeom prst="rect">
            <a:avLst/>
          </a:prstGeom>
          <a:noFill/>
        </p:spPr>
        <p:txBody>
          <a:bodyPr wrap="square">
            <a:spAutoFit/>
          </a:bodyPr>
          <a:lstStyle/>
          <a:p>
            <a:pPr marL="285750" indent="-285750">
              <a:buFont typeface="Arial" panose="020B0604020202020204" pitchFamily="34" charset="0"/>
              <a:buChar char="•"/>
            </a:pPr>
            <a:r>
              <a:rPr lang="sv-SE" sz="2000" dirty="0"/>
              <a:t>I det faktiska verkställandet i Treserva kommer utföraren att framgå.</a:t>
            </a:r>
            <a:br>
              <a:rPr lang="sv-SE" sz="2000" dirty="0"/>
            </a:br>
            <a:endParaRPr lang="sv-SE" sz="2000" dirty="0"/>
          </a:p>
          <a:p>
            <a:pPr marL="285750" indent="-285750">
              <a:buFont typeface="Arial" panose="020B0604020202020204" pitchFamily="34" charset="0"/>
              <a:buChar char="•"/>
            </a:pPr>
            <a:r>
              <a:rPr lang="sv-SE" sz="2000" dirty="0"/>
              <a:t>Om det bedöms nödvändigt kan namnet på utföraren skrivas till i beslutsmeddelandet till den enskilde.</a:t>
            </a:r>
            <a:br>
              <a:rPr lang="sv-SE" sz="2000" dirty="0"/>
            </a:br>
            <a:endParaRPr lang="sv-SE" sz="2000" dirty="0"/>
          </a:p>
          <a:p>
            <a:pPr marL="285750" indent="-285750">
              <a:buFont typeface="Arial" panose="020B0604020202020204" pitchFamily="34" charset="0"/>
              <a:buChar char="•"/>
            </a:pPr>
            <a:r>
              <a:rPr lang="sv-SE" sz="2000" dirty="0"/>
              <a:t>Varje förvaltning har sin lokala rutin kring hur utskottsärenden ska hanteras.</a:t>
            </a:r>
          </a:p>
        </p:txBody>
      </p:sp>
      <p:sp>
        <p:nvSpPr>
          <p:cNvPr id="17" name="textruta 16">
            <a:extLst>
              <a:ext uri="{FF2B5EF4-FFF2-40B4-BE49-F238E27FC236}">
                <a16:creationId xmlns:a16="http://schemas.microsoft.com/office/drawing/2014/main" id="{59A5D91F-8947-4797-81C2-7E194D4CFA10}"/>
              </a:ext>
            </a:extLst>
          </p:cNvPr>
          <p:cNvSpPr txBox="1"/>
          <p:nvPr/>
        </p:nvSpPr>
        <p:spPr>
          <a:xfrm>
            <a:off x="917969" y="1986228"/>
            <a:ext cx="4531936" cy="2554545"/>
          </a:xfrm>
          <a:prstGeom prst="rect">
            <a:avLst/>
          </a:prstGeom>
          <a:noFill/>
        </p:spPr>
        <p:txBody>
          <a:bodyPr wrap="square">
            <a:spAutoFit/>
          </a:bodyPr>
          <a:lstStyle/>
          <a:p>
            <a:pPr marL="285750" indent="-285750">
              <a:buFont typeface="Arial" panose="020B0604020202020204" pitchFamily="34" charset="0"/>
              <a:buChar char="•"/>
            </a:pPr>
            <a:r>
              <a:rPr lang="sv-SE" sz="2000" dirty="0"/>
              <a:t>Ange aldrig specifik utförare i beslutsmotiveringen. Skriv bara beslutstyp och ingenting som kan avslöja var insatsen/vården </a:t>
            </a:r>
            <a:br>
              <a:rPr lang="sv-SE" sz="2000" dirty="0"/>
            </a:br>
            <a:r>
              <a:rPr lang="sv-SE" sz="2000" dirty="0"/>
              <a:t>ska verkställas.</a:t>
            </a:r>
            <a:br>
              <a:rPr lang="sv-SE" sz="2000" dirty="0"/>
            </a:br>
            <a:endParaRPr lang="sv-SE" sz="2000" dirty="0"/>
          </a:p>
          <a:p>
            <a:pPr marL="285750" indent="-285750">
              <a:buFont typeface="Arial" panose="020B0604020202020204" pitchFamily="34" charset="0"/>
              <a:buChar char="•"/>
            </a:pPr>
            <a:r>
              <a:rPr lang="sv-SE" sz="2000" dirty="0"/>
              <a:t>Vid behov kan muntlig information lämnas vid möten.</a:t>
            </a:r>
          </a:p>
        </p:txBody>
      </p:sp>
      <p:pic>
        <p:nvPicPr>
          <p:cNvPr id="18" name="Bildobjekt 17">
            <a:extLst>
              <a:ext uri="{FF2B5EF4-FFF2-40B4-BE49-F238E27FC236}">
                <a16:creationId xmlns:a16="http://schemas.microsoft.com/office/drawing/2014/main" id="{EEEEF31D-3C4E-4CD9-AFBA-131B555B88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9140" y="3987083"/>
            <a:ext cx="2401313" cy="2399959"/>
          </a:xfrm>
          <a:prstGeom prst="rect">
            <a:avLst/>
          </a:prstGeom>
        </p:spPr>
      </p:pic>
    </p:spTree>
    <p:extLst>
      <p:ext uri="{BB962C8B-B14F-4D97-AF65-F5344CB8AC3E}">
        <p14:creationId xmlns:p14="http://schemas.microsoft.com/office/powerpoint/2010/main" val="21137306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A14183E4-25F1-4EEE-9CC4-037C46292241}"/>
              </a:ext>
            </a:extLst>
          </p:cNvPr>
          <p:cNvSpPr/>
          <p:nvPr/>
        </p:nvSpPr>
        <p:spPr>
          <a:xfrm>
            <a:off x="3222249" y="978030"/>
            <a:ext cx="5747502" cy="5321432"/>
          </a:xfrm>
          <a:prstGeom prst="ellipse">
            <a:avLst/>
          </a:prstGeom>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solidFill>
                <a:schemeClr val="bg1"/>
              </a:solidFill>
              <a:latin typeface="+mj-lt"/>
            </a:endParaRPr>
          </a:p>
        </p:txBody>
      </p:sp>
      <p:sp>
        <p:nvSpPr>
          <p:cNvPr id="3" name="Platshållare för innehåll 2">
            <a:extLst>
              <a:ext uri="{FF2B5EF4-FFF2-40B4-BE49-F238E27FC236}">
                <a16:creationId xmlns:a16="http://schemas.microsoft.com/office/drawing/2014/main" id="{47919EAE-EBD6-4307-B490-78AD0251F31E}"/>
              </a:ext>
            </a:extLst>
          </p:cNvPr>
          <p:cNvSpPr>
            <a:spLocks noGrp="1"/>
          </p:cNvSpPr>
          <p:nvPr>
            <p:ph idx="11"/>
          </p:nvPr>
        </p:nvSpPr>
        <p:spPr>
          <a:xfrm>
            <a:off x="4110688" y="3276170"/>
            <a:ext cx="3970624" cy="725152"/>
          </a:xfrm>
        </p:spPr>
        <p:txBody>
          <a:bodyPr>
            <a:noAutofit/>
          </a:bodyPr>
          <a:lstStyle/>
          <a:p>
            <a:pPr marL="0" indent="0">
              <a:buNone/>
            </a:pPr>
            <a:r>
              <a:rPr lang="sv-SE" b="1" dirty="0">
                <a:solidFill>
                  <a:schemeClr val="bg1"/>
                </a:solidFill>
                <a:latin typeface="+mj-lt"/>
                <a:cs typeface="Arial"/>
              </a:rPr>
              <a:t>Gemensam information som beskrivs både i del 2 och 3. </a:t>
            </a:r>
            <a:endParaRPr lang="sv-SE" dirty="0">
              <a:solidFill>
                <a:schemeClr val="bg1"/>
              </a:solidFill>
              <a:latin typeface="+mj-lt"/>
            </a:endParaRPr>
          </a:p>
        </p:txBody>
      </p:sp>
    </p:spTree>
    <p:extLst>
      <p:ext uri="{BB962C8B-B14F-4D97-AF65-F5344CB8AC3E}">
        <p14:creationId xmlns:p14="http://schemas.microsoft.com/office/powerpoint/2010/main" val="18812798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FDE0035-704E-46B2-9E79-82C3A022DE49}"/>
              </a:ext>
            </a:extLst>
          </p:cNvPr>
          <p:cNvSpPr>
            <a:spLocks noGrp="1"/>
          </p:cNvSpPr>
          <p:nvPr>
            <p:ph type="title"/>
          </p:nvPr>
        </p:nvSpPr>
        <p:spPr>
          <a:xfrm>
            <a:off x="407988" y="329862"/>
            <a:ext cx="9170279" cy="736959"/>
          </a:xfrm>
        </p:spPr>
        <p:txBody>
          <a:bodyPr>
            <a:normAutofit/>
          </a:bodyPr>
          <a:lstStyle/>
          <a:p>
            <a:r>
              <a:rPr lang="sv-SE" sz="2800" dirty="0"/>
              <a:t>Att tänka på vid möten och samverkan</a:t>
            </a:r>
          </a:p>
        </p:txBody>
      </p:sp>
      <p:sp>
        <p:nvSpPr>
          <p:cNvPr id="3" name="Platshållare för innehåll 2">
            <a:extLst>
              <a:ext uri="{FF2B5EF4-FFF2-40B4-BE49-F238E27FC236}">
                <a16:creationId xmlns:a16="http://schemas.microsoft.com/office/drawing/2014/main" id="{B5EA913A-5000-4960-85D8-FB896DEC48FC}"/>
              </a:ext>
            </a:extLst>
          </p:cNvPr>
          <p:cNvSpPr>
            <a:spLocks noGrp="1"/>
          </p:cNvSpPr>
          <p:nvPr>
            <p:ph sz="half" idx="10"/>
          </p:nvPr>
        </p:nvSpPr>
        <p:spPr>
          <a:xfrm>
            <a:off x="417075" y="1736728"/>
            <a:ext cx="7182725" cy="4194629"/>
          </a:xfrm>
        </p:spPr>
        <p:txBody>
          <a:bodyPr vert="horz" lIns="0" tIns="0" rIns="0" bIns="0" rtlCol="0" anchor="t">
            <a:normAutofit fontScale="92500" lnSpcReduction="20000"/>
          </a:bodyPr>
          <a:lstStyle/>
          <a:p>
            <a:pPr marL="229870" indent="-229870"/>
            <a:r>
              <a:rPr lang="sv-SE" dirty="0"/>
              <a:t>Möten ska planeras utifrån kartläggningen.</a:t>
            </a:r>
            <a:endParaRPr lang="en-US" dirty="0"/>
          </a:p>
          <a:p>
            <a:pPr marL="229870" indent="-229870"/>
            <a:r>
              <a:rPr lang="sv-SE" dirty="0"/>
              <a:t>Vid handläggning som avser myndighet får den enskilde inte vara anonym. </a:t>
            </a:r>
          </a:p>
          <a:p>
            <a:pPr marL="229870" indent="-229870"/>
            <a:r>
              <a:rPr lang="sv-SE" dirty="0"/>
              <a:t>Be om legitimation för att säkerställa identitet.</a:t>
            </a:r>
            <a:endParaRPr lang="sv-SE" dirty="0">
              <a:cs typeface="Arial"/>
            </a:endParaRPr>
          </a:p>
          <a:p>
            <a:pPr marL="229870" indent="-229870"/>
            <a:r>
              <a:rPr lang="sv-SE" dirty="0"/>
              <a:t>Använd ärendenummer, kodord eller ring tillbaka vid kontakt.</a:t>
            </a:r>
            <a:endParaRPr lang="sv-SE" dirty="0">
              <a:cs typeface="Arial"/>
            </a:endParaRPr>
          </a:p>
          <a:p>
            <a:pPr marL="229870" indent="-229870"/>
            <a:r>
              <a:rPr lang="sv-SE" dirty="0"/>
              <a:t>Vid e-post får aldrig personuppgifter förekomma.</a:t>
            </a:r>
            <a:endParaRPr lang="sv-SE" dirty="0">
              <a:cs typeface="Arial"/>
            </a:endParaRPr>
          </a:p>
          <a:p>
            <a:pPr marL="229870" indent="-229870"/>
            <a:r>
              <a:rPr lang="sv-SE" dirty="0"/>
              <a:t>Det finns särskilda regler för fax och intern post.</a:t>
            </a:r>
            <a:endParaRPr lang="sv-SE" dirty="0">
              <a:cs typeface="Arial" panose="020B0604020202020204"/>
            </a:endParaRPr>
          </a:p>
          <a:p>
            <a:pPr marL="229870" indent="-229870"/>
            <a:r>
              <a:rPr lang="sv-SE" dirty="0">
                <a:cs typeface="Arial" panose="020B0604020202020204"/>
              </a:rPr>
              <a:t>I rutinen finns beskrivet hur post skickas när Skatteverket vidareförmedlar post till den enskilde (förmedlingsuppdrag), vilket alltid ärenden med skyddad folkbokföring har.</a:t>
            </a:r>
            <a:endParaRPr lang="sv-SE" dirty="0"/>
          </a:p>
          <a:p>
            <a:pPr marL="229870" indent="-229870"/>
            <a:r>
              <a:rPr lang="sv-SE" dirty="0">
                <a:cs typeface="Arial" panose="020B0604020202020204"/>
              </a:rPr>
              <a:t>Samtycken ska vara skriftliga, detaljerade och avgränsande samt uppdaterade.</a:t>
            </a:r>
          </a:p>
        </p:txBody>
      </p:sp>
      <p:sp>
        <p:nvSpPr>
          <p:cNvPr id="7" name="Rektangel 6">
            <a:extLst>
              <a:ext uri="{FF2B5EF4-FFF2-40B4-BE49-F238E27FC236}">
                <a16:creationId xmlns:a16="http://schemas.microsoft.com/office/drawing/2014/main" id="{29EF3CC7-DB07-4AA2-BF5D-523200C4DF9D}"/>
              </a:ext>
            </a:extLst>
          </p:cNvPr>
          <p:cNvSpPr/>
          <p:nvPr/>
        </p:nvSpPr>
        <p:spPr>
          <a:xfrm>
            <a:off x="8107052" y="0"/>
            <a:ext cx="4169789" cy="6858000"/>
          </a:xfrm>
          <a:prstGeom prst="rect">
            <a:avLst/>
          </a:prstGeom>
          <a:solidFill>
            <a:srgbClr val="C0E4F2"/>
          </a:solidFill>
          <a:ln>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97C5E1B8-ADDA-4EDD-9C37-E75913B49B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7367" y="1204421"/>
            <a:ext cx="4449157" cy="4449157"/>
          </a:xfrm>
          <a:prstGeom prst="rect">
            <a:avLst/>
          </a:prstGeom>
        </p:spPr>
      </p:pic>
    </p:spTree>
    <p:extLst>
      <p:ext uri="{BB962C8B-B14F-4D97-AF65-F5344CB8AC3E}">
        <p14:creationId xmlns:p14="http://schemas.microsoft.com/office/powerpoint/2010/main" val="28319328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7908BD3-F315-42E4-A8C1-607787369031}"/>
              </a:ext>
            </a:extLst>
          </p:cNvPr>
          <p:cNvSpPr/>
          <p:nvPr/>
        </p:nvSpPr>
        <p:spPr>
          <a:xfrm>
            <a:off x="8107052" y="0"/>
            <a:ext cx="4169789" cy="6858000"/>
          </a:xfrm>
          <a:prstGeom prst="rect">
            <a:avLst/>
          </a:prstGeom>
          <a:solidFill>
            <a:srgbClr val="C0E4F2"/>
          </a:solidFill>
          <a:ln>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CFBE64C-D3E0-4084-A537-4621737EC6EA}"/>
              </a:ext>
            </a:extLst>
          </p:cNvPr>
          <p:cNvSpPr>
            <a:spLocks noGrp="1"/>
          </p:cNvSpPr>
          <p:nvPr>
            <p:ph type="title"/>
          </p:nvPr>
        </p:nvSpPr>
        <p:spPr>
          <a:xfrm>
            <a:off x="407988" y="404813"/>
            <a:ext cx="9170279" cy="736959"/>
          </a:xfrm>
        </p:spPr>
        <p:txBody>
          <a:bodyPr anchor="ctr">
            <a:normAutofit/>
          </a:bodyPr>
          <a:lstStyle/>
          <a:p>
            <a:r>
              <a:rPr lang="sv-SE" dirty="0"/>
              <a:t>Utforma uppdrag och utföra insats</a:t>
            </a:r>
          </a:p>
        </p:txBody>
      </p:sp>
      <p:sp>
        <p:nvSpPr>
          <p:cNvPr id="3" name="Platshållare för innehåll 2">
            <a:extLst>
              <a:ext uri="{FF2B5EF4-FFF2-40B4-BE49-F238E27FC236}">
                <a16:creationId xmlns:a16="http://schemas.microsoft.com/office/drawing/2014/main" id="{49282E5D-D247-4191-AD93-A9F32B0BCDF3}"/>
              </a:ext>
            </a:extLst>
          </p:cNvPr>
          <p:cNvSpPr>
            <a:spLocks noGrp="1"/>
          </p:cNvSpPr>
          <p:nvPr>
            <p:ph sz="half" idx="10"/>
          </p:nvPr>
        </p:nvSpPr>
        <p:spPr>
          <a:xfrm>
            <a:off x="407988" y="1320494"/>
            <a:ext cx="7227723" cy="3858794"/>
          </a:xfrm>
        </p:spPr>
        <p:txBody>
          <a:bodyPr vert="horz" lIns="0" tIns="0" rIns="0" bIns="0" rtlCol="0">
            <a:noAutofit/>
          </a:bodyPr>
          <a:lstStyle/>
          <a:p>
            <a:pPr marL="229870" indent="-229870">
              <a:lnSpc>
                <a:spcPct val="100000"/>
              </a:lnSpc>
            </a:pPr>
            <a:r>
              <a:rPr lang="sv-SE" dirty="0"/>
              <a:t>Utföraren ska informeras om hotbilden.</a:t>
            </a:r>
            <a:endParaRPr lang="en-US" dirty="0"/>
          </a:p>
          <a:p>
            <a:pPr marL="229870" indent="-229870">
              <a:lnSpc>
                <a:spcPct val="100000"/>
              </a:lnSpc>
            </a:pPr>
            <a:r>
              <a:rPr lang="sv-SE" dirty="0"/>
              <a:t>Frågor som kan behöva besvaras; </a:t>
            </a:r>
          </a:p>
          <a:p>
            <a:pPr marL="687070" lvl="2" indent="-229870">
              <a:lnSpc>
                <a:spcPct val="100000"/>
              </a:lnSpc>
            </a:pPr>
            <a:r>
              <a:rPr lang="sv-SE" sz="2000" dirty="0"/>
              <a:t>Hur skyddet ska utformas vid möten, träffar, utflykter etcetera. </a:t>
            </a:r>
          </a:p>
          <a:p>
            <a:pPr marL="687070" lvl="2" indent="-229870">
              <a:lnSpc>
                <a:spcPct val="100000"/>
              </a:lnSpc>
            </a:pPr>
            <a:r>
              <a:rPr lang="sv-SE" sz="2000" dirty="0"/>
              <a:t>Vad som gäller avseende foton.</a:t>
            </a:r>
          </a:p>
          <a:p>
            <a:pPr marL="687070" lvl="2" indent="-229870">
              <a:lnSpc>
                <a:spcPct val="100000"/>
              </a:lnSpc>
            </a:pPr>
            <a:r>
              <a:rPr lang="sv-SE" sz="2000" dirty="0"/>
              <a:t>Vad som gäller avseende deltagarlistor, namnskyltar, kontakt.</a:t>
            </a:r>
          </a:p>
          <a:p>
            <a:pPr marL="687070" lvl="2" indent="-229870">
              <a:lnSpc>
                <a:spcPct val="100000"/>
              </a:lnSpc>
            </a:pPr>
            <a:r>
              <a:rPr lang="sv-SE" sz="2000" dirty="0"/>
              <a:t>Vad som gäller vid tolkanvändande.</a:t>
            </a:r>
          </a:p>
          <a:p>
            <a:pPr marL="687070" lvl="2" indent="-229870">
              <a:lnSpc>
                <a:spcPct val="100000"/>
              </a:lnSpc>
            </a:pPr>
            <a:r>
              <a:rPr lang="sv-SE" sz="2000" dirty="0"/>
              <a:t>Hur insatsen ska dokumenteras.</a:t>
            </a:r>
          </a:p>
          <a:p>
            <a:pPr marL="687070" lvl="2" indent="-229870">
              <a:lnSpc>
                <a:spcPct val="100000"/>
              </a:lnSpc>
            </a:pPr>
            <a:r>
              <a:rPr lang="sv-SE" sz="2000" dirty="0"/>
              <a:t>Hur samverkan med anhöriga och andra aktörer kan ske.</a:t>
            </a:r>
          </a:p>
          <a:p>
            <a:pPr marL="229906" indent="-229870">
              <a:lnSpc>
                <a:spcPct val="100000"/>
              </a:lnSpc>
            </a:pPr>
            <a:r>
              <a:rPr lang="sv-SE" dirty="0"/>
              <a:t>Utgå från kartläggningen men kom ihåg att den får aldrig skrivas ut eller på annat sätt spridas i sin helhet. Som utförare kan man göra en egen kartläggning i de delar som krävs för att utföra insatsen.</a:t>
            </a:r>
          </a:p>
        </p:txBody>
      </p:sp>
      <p:pic>
        <p:nvPicPr>
          <p:cNvPr id="6" name="Bildobjekt 5" descr="En bild som visar text&#10;&#10;Automatiskt genererad beskrivning">
            <a:extLst>
              <a:ext uri="{FF2B5EF4-FFF2-40B4-BE49-F238E27FC236}">
                <a16:creationId xmlns:a16="http://schemas.microsoft.com/office/drawing/2014/main" id="{E02A6E34-CCA8-42AF-956F-6CA1C19EB2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12281" y="1546585"/>
            <a:ext cx="3171731" cy="3171731"/>
          </a:xfrm>
          <a:prstGeom prst="rect">
            <a:avLst/>
          </a:prstGeom>
        </p:spPr>
      </p:pic>
    </p:spTree>
    <p:extLst>
      <p:ext uri="{BB962C8B-B14F-4D97-AF65-F5344CB8AC3E}">
        <p14:creationId xmlns:p14="http://schemas.microsoft.com/office/powerpoint/2010/main" val="3239064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llips 4">
            <a:extLst>
              <a:ext uri="{FF2B5EF4-FFF2-40B4-BE49-F238E27FC236}">
                <a16:creationId xmlns:a16="http://schemas.microsoft.com/office/drawing/2014/main" id="{7BB2DFF7-1396-4C55-BD99-3F66FBE50D2A}"/>
              </a:ext>
            </a:extLst>
          </p:cNvPr>
          <p:cNvSpPr/>
          <p:nvPr/>
        </p:nvSpPr>
        <p:spPr>
          <a:xfrm>
            <a:off x="3222249" y="978030"/>
            <a:ext cx="5747502" cy="5321432"/>
          </a:xfrm>
          <a:prstGeom prst="ellipse">
            <a:avLst/>
          </a:prstGeom>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solidFill>
                <a:schemeClr val="bg1"/>
              </a:solidFill>
              <a:latin typeface="+mj-lt"/>
            </a:endParaRPr>
          </a:p>
        </p:txBody>
      </p:sp>
      <p:sp>
        <p:nvSpPr>
          <p:cNvPr id="3" name="Platshållare för innehåll 2">
            <a:extLst>
              <a:ext uri="{FF2B5EF4-FFF2-40B4-BE49-F238E27FC236}">
                <a16:creationId xmlns:a16="http://schemas.microsoft.com/office/drawing/2014/main" id="{47919EAE-EBD6-4307-B490-78AD0251F31E}"/>
              </a:ext>
            </a:extLst>
          </p:cNvPr>
          <p:cNvSpPr>
            <a:spLocks noGrp="1"/>
          </p:cNvSpPr>
          <p:nvPr>
            <p:ph idx="11"/>
          </p:nvPr>
        </p:nvSpPr>
        <p:spPr>
          <a:xfrm>
            <a:off x="4132868" y="2723524"/>
            <a:ext cx="3926264" cy="1410951"/>
          </a:xfrm>
        </p:spPr>
        <p:txBody>
          <a:bodyPr>
            <a:noAutofit/>
          </a:bodyPr>
          <a:lstStyle/>
          <a:p>
            <a:pPr marL="0" indent="0" algn="ctr">
              <a:buNone/>
            </a:pPr>
            <a:r>
              <a:rPr lang="sv-SE" b="1" dirty="0">
                <a:solidFill>
                  <a:schemeClr val="bg1"/>
                </a:solidFill>
                <a:latin typeface="+mj-lt"/>
                <a:cs typeface="Arial"/>
              </a:rPr>
              <a:t>Del 3. </a:t>
            </a:r>
            <a:br>
              <a:rPr lang="sv-SE" b="1" dirty="0">
                <a:solidFill>
                  <a:schemeClr val="bg1"/>
                </a:solidFill>
                <a:latin typeface="+mj-lt"/>
                <a:cs typeface="Arial"/>
              </a:rPr>
            </a:br>
            <a:r>
              <a:rPr lang="sv-SE" dirty="0">
                <a:solidFill>
                  <a:schemeClr val="bg1"/>
                </a:solidFill>
                <a:latin typeface="+mj-lt"/>
                <a:cs typeface="Arial"/>
              </a:rPr>
              <a:t>Information kring utförande av insatser - gäller både bistånd och service.</a:t>
            </a:r>
            <a:endParaRPr lang="sv-SE" dirty="0">
              <a:solidFill>
                <a:schemeClr val="bg1"/>
              </a:solidFill>
              <a:latin typeface="+mj-lt"/>
            </a:endParaRPr>
          </a:p>
        </p:txBody>
      </p:sp>
    </p:spTree>
    <p:extLst>
      <p:ext uri="{BB962C8B-B14F-4D97-AF65-F5344CB8AC3E}">
        <p14:creationId xmlns:p14="http://schemas.microsoft.com/office/powerpoint/2010/main" val="35721357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7908BD3-F315-42E4-A8C1-607787369031}"/>
              </a:ext>
            </a:extLst>
          </p:cNvPr>
          <p:cNvSpPr/>
          <p:nvPr/>
        </p:nvSpPr>
        <p:spPr>
          <a:xfrm>
            <a:off x="8107052" y="0"/>
            <a:ext cx="4169789" cy="6858000"/>
          </a:xfrm>
          <a:prstGeom prst="rect">
            <a:avLst/>
          </a:prstGeom>
          <a:solidFill>
            <a:srgbClr val="C0E4F2"/>
          </a:solidFill>
          <a:ln>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CFBE64C-D3E0-4084-A537-4621737EC6EA}"/>
              </a:ext>
            </a:extLst>
          </p:cNvPr>
          <p:cNvSpPr>
            <a:spLocks noGrp="1"/>
          </p:cNvSpPr>
          <p:nvPr>
            <p:ph type="title"/>
          </p:nvPr>
        </p:nvSpPr>
        <p:spPr>
          <a:xfrm>
            <a:off x="407988" y="404813"/>
            <a:ext cx="9170279" cy="736959"/>
          </a:xfrm>
        </p:spPr>
        <p:txBody>
          <a:bodyPr anchor="ctr">
            <a:normAutofit/>
          </a:bodyPr>
          <a:lstStyle/>
          <a:p>
            <a:r>
              <a:rPr lang="sv-SE" dirty="0"/>
              <a:t>Samverkan</a:t>
            </a:r>
          </a:p>
        </p:txBody>
      </p:sp>
      <p:sp>
        <p:nvSpPr>
          <p:cNvPr id="3" name="Platshållare för innehåll 2">
            <a:extLst>
              <a:ext uri="{FF2B5EF4-FFF2-40B4-BE49-F238E27FC236}">
                <a16:creationId xmlns:a16="http://schemas.microsoft.com/office/drawing/2014/main" id="{49282E5D-D247-4191-AD93-A9F32B0BCDF3}"/>
              </a:ext>
            </a:extLst>
          </p:cNvPr>
          <p:cNvSpPr>
            <a:spLocks noGrp="1"/>
          </p:cNvSpPr>
          <p:nvPr>
            <p:ph sz="half" idx="10"/>
          </p:nvPr>
        </p:nvSpPr>
        <p:spPr>
          <a:xfrm>
            <a:off x="407988" y="2283115"/>
            <a:ext cx="7227723" cy="2291763"/>
          </a:xfrm>
        </p:spPr>
        <p:txBody>
          <a:bodyPr vert="horz" lIns="0" tIns="0" rIns="0" bIns="0" rtlCol="0">
            <a:noAutofit/>
          </a:bodyPr>
          <a:lstStyle/>
          <a:p>
            <a:pPr marL="229870" indent="-229870">
              <a:lnSpc>
                <a:spcPct val="100000"/>
              </a:lnSpc>
            </a:pPr>
            <a:r>
              <a:rPr lang="sv-SE" dirty="0"/>
              <a:t>Innan samverkan inleds med </a:t>
            </a:r>
            <a:r>
              <a:rPr lang="sv-SE"/>
              <a:t>exempelvis </a:t>
            </a:r>
            <a:r>
              <a:rPr lang="sv-SE" dirty="0"/>
              <a:t>skola eller frivilligorganisation –</a:t>
            </a:r>
            <a:r>
              <a:rPr lang="sv-SE"/>
              <a:t> </a:t>
            </a:r>
            <a:r>
              <a:rPr lang="sv-SE" dirty="0"/>
              <a:t>överväg nyttan av samverkan mot risken att personuppgifter sprids.</a:t>
            </a:r>
          </a:p>
          <a:p>
            <a:pPr marL="0" indent="0">
              <a:lnSpc>
                <a:spcPct val="100000"/>
              </a:lnSpc>
              <a:buNone/>
            </a:pPr>
            <a:endParaRPr lang="sv-SE" dirty="0"/>
          </a:p>
          <a:p>
            <a:pPr marL="229870" indent="-229870">
              <a:lnSpc>
                <a:spcPct val="100000"/>
              </a:lnSpc>
            </a:pPr>
            <a:r>
              <a:rPr lang="sv-SE" dirty="0"/>
              <a:t>Begränsa antalet deltagare vid samverkansmöten där det är möjligt utan att men uppstår för den enskilde</a:t>
            </a:r>
            <a:r>
              <a:rPr lang="sv-SE"/>
              <a:t>.</a:t>
            </a:r>
            <a:endParaRPr lang="sv-SE" dirty="0"/>
          </a:p>
        </p:txBody>
      </p:sp>
      <p:pic>
        <p:nvPicPr>
          <p:cNvPr id="7" name="Bildobjekt 6" descr="En bild som visar text&#10;&#10;Automatiskt genererad beskrivning">
            <a:extLst>
              <a:ext uri="{FF2B5EF4-FFF2-40B4-BE49-F238E27FC236}">
                <a16:creationId xmlns:a16="http://schemas.microsoft.com/office/drawing/2014/main" id="{7D5E1A71-2B6F-4CB1-8D48-8ED430A40A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5942" y="1023323"/>
            <a:ext cx="4811349" cy="4811349"/>
          </a:xfrm>
          <a:prstGeom prst="rect">
            <a:avLst/>
          </a:prstGeom>
        </p:spPr>
      </p:pic>
    </p:spTree>
    <p:extLst>
      <p:ext uri="{BB962C8B-B14F-4D97-AF65-F5344CB8AC3E}">
        <p14:creationId xmlns:p14="http://schemas.microsoft.com/office/powerpoint/2010/main" val="22577172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C7908BD3-F315-42E4-A8C1-607787369031}"/>
              </a:ext>
            </a:extLst>
          </p:cNvPr>
          <p:cNvSpPr/>
          <p:nvPr/>
        </p:nvSpPr>
        <p:spPr>
          <a:xfrm>
            <a:off x="8107052" y="0"/>
            <a:ext cx="4169789" cy="6858000"/>
          </a:xfrm>
          <a:prstGeom prst="rect">
            <a:avLst/>
          </a:prstGeom>
          <a:solidFill>
            <a:srgbClr val="C0E4F2"/>
          </a:solidFill>
          <a:ln>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CFBE64C-D3E0-4084-A537-4621737EC6EA}"/>
              </a:ext>
            </a:extLst>
          </p:cNvPr>
          <p:cNvSpPr>
            <a:spLocks noGrp="1"/>
          </p:cNvSpPr>
          <p:nvPr>
            <p:ph type="title"/>
          </p:nvPr>
        </p:nvSpPr>
        <p:spPr>
          <a:xfrm>
            <a:off x="407988" y="404813"/>
            <a:ext cx="9170279" cy="736959"/>
          </a:xfrm>
        </p:spPr>
        <p:txBody>
          <a:bodyPr anchor="ctr">
            <a:normAutofit/>
          </a:bodyPr>
          <a:lstStyle/>
          <a:p>
            <a:r>
              <a:rPr lang="sv-SE" dirty="0"/>
              <a:t>Deltagarlistor, namnskyltar, register</a:t>
            </a:r>
          </a:p>
        </p:txBody>
      </p:sp>
      <p:sp>
        <p:nvSpPr>
          <p:cNvPr id="3" name="Platshållare för innehåll 2">
            <a:extLst>
              <a:ext uri="{FF2B5EF4-FFF2-40B4-BE49-F238E27FC236}">
                <a16:creationId xmlns:a16="http://schemas.microsoft.com/office/drawing/2014/main" id="{49282E5D-D247-4191-AD93-A9F32B0BCDF3}"/>
              </a:ext>
            </a:extLst>
          </p:cNvPr>
          <p:cNvSpPr>
            <a:spLocks noGrp="1"/>
          </p:cNvSpPr>
          <p:nvPr>
            <p:ph sz="half" idx="10"/>
          </p:nvPr>
        </p:nvSpPr>
        <p:spPr>
          <a:xfrm>
            <a:off x="407988" y="2121539"/>
            <a:ext cx="7227723" cy="3183493"/>
          </a:xfrm>
        </p:spPr>
        <p:txBody>
          <a:bodyPr vert="horz" lIns="0" tIns="0" rIns="0" bIns="0" rtlCol="0">
            <a:noAutofit/>
          </a:bodyPr>
          <a:lstStyle/>
          <a:p>
            <a:pPr marL="229870" indent="-229870">
              <a:lnSpc>
                <a:spcPct val="100000"/>
              </a:lnSpc>
            </a:pPr>
            <a:r>
              <a:rPr lang="sv-SE" dirty="0"/>
              <a:t>Vid sekretessmarkering </a:t>
            </a:r>
            <a:r>
              <a:rPr lang="sv-SE" b="1" dirty="0"/>
              <a:t>bör </a:t>
            </a:r>
            <a:r>
              <a:rPr lang="sv-SE" dirty="0"/>
              <a:t>personuppgifter inte förekomma använd hellre ärendenummer eller fingerat namn</a:t>
            </a:r>
          </a:p>
          <a:p>
            <a:pPr marL="229870" indent="-229870">
              <a:lnSpc>
                <a:spcPct val="100000"/>
              </a:lnSpc>
            </a:pPr>
            <a:r>
              <a:rPr lang="sv-SE" dirty="0"/>
              <a:t>Vid skyddad folkbokföring </a:t>
            </a:r>
            <a:r>
              <a:rPr lang="sv-SE" b="1" dirty="0"/>
              <a:t>får</a:t>
            </a:r>
            <a:r>
              <a:rPr lang="sv-SE" dirty="0"/>
              <a:t> inte personuppgifter förekomma, använd ärendenummer eller fingerat namn</a:t>
            </a:r>
          </a:p>
          <a:p>
            <a:pPr marL="229870" indent="-229870">
              <a:lnSpc>
                <a:spcPct val="100000"/>
              </a:lnSpc>
            </a:pPr>
            <a:endParaRPr lang="sv-SE" dirty="0"/>
          </a:p>
          <a:p>
            <a:pPr marL="229870" indent="-229870">
              <a:lnSpc>
                <a:spcPct val="100000"/>
              </a:lnSpc>
            </a:pPr>
            <a:r>
              <a:rPr lang="sv-SE" dirty="0"/>
              <a:t>Vid beställning av varor/fakturering eller annan kommunikation om eller med personen ska ärendenummer eller annan kod användas istället för namn och personnummer</a:t>
            </a:r>
          </a:p>
        </p:txBody>
      </p:sp>
      <p:pic>
        <p:nvPicPr>
          <p:cNvPr id="6" name="Bildobjekt 5" descr="En bild som visar text&#10;&#10;Automatiskt genererad beskrivning">
            <a:extLst>
              <a:ext uri="{FF2B5EF4-FFF2-40B4-BE49-F238E27FC236}">
                <a16:creationId xmlns:a16="http://schemas.microsoft.com/office/drawing/2014/main" id="{E02A6E34-CCA8-42AF-956F-6CA1C19EB2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3769" y="1843134"/>
            <a:ext cx="3171731" cy="3171731"/>
          </a:xfrm>
          <a:prstGeom prst="rect">
            <a:avLst/>
          </a:prstGeom>
        </p:spPr>
      </p:pic>
    </p:spTree>
    <p:extLst>
      <p:ext uri="{BB962C8B-B14F-4D97-AF65-F5344CB8AC3E}">
        <p14:creationId xmlns:p14="http://schemas.microsoft.com/office/powerpoint/2010/main" val="3773908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5309B5DA-B4E3-4240-829D-9B72EDEA3B7E}"/>
              </a:ext>
            </a:extLst>
          </p:cNvPr>
          <p:cNvSpPr/>
          <p:nvPr/>
        </p:nvSpPr>
        <p:spPr>
          <a:xfrm>
            <a:off x="3222249" y="978030"/>
            <a:ext cx="5747502" cy="5321432"/>
          </a:xfrm>
          <a:prstGeom prst="ellipse">
            <a:avLst/>
          </a:prstGeom>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solidFill>
                <a:schemeClr val="bg1"/>
              </a:solidFill>
              <a:latin typeface="+mj-lt"/>
            </a:endParaRPr>
          </a:p>
        </p:txBody>
      </p:sp>
      <p:sp>
        <p:nvSpPr>
          <p:cNvPr id="3" name="Platshållare för innehåll 2">
            <a:extLst>
              <a:ext uri="{FF2B5EF4-FFF2-40B4-BE49-F238E27FC236}">
                <a16:creationId xmlns:a16="http://schemas.microsoft.com/office/drawing/2014/main" id="{47919EAE-EBD6-4307-B490-78AD0251F31E}"/>
              </a:ext>
            </a:extLst>
          </p:cNvPr>
          <p:cNvSpPr>
            <a:spLocks noGrp="1"/>
          </p:cNvSpPr>
          <p:nvPr>
            <p:ph idx="11"/>
          </p:nvPr>
        </p:nvSpPr>
        <p:spPr>
          <a:xfrm>
            <a:off x="3926313" y="2557787"/>
            <a:ext cx="4290587" cy="1742425"/>
          </a:xfrm>
        </p:spPr>
        <p:txBody>
          <a:bodyPr>
            <a:noAutofit/>
          </a:bodyPr>
          <a:lstStyle/>
          <a:p>
            <a:pPr marL="0" indent="0" algn="ctr">
              <a:buNone/>
            </a:pPr>
            <a:r>
              <a:rPr lang="sv-SE" b="1" dirty="0">
                <a:solidFill>
                  <a:schemeClr val="bg1"/>
                </a:solidFill>
                <a:latin typeface="+mj-lt"/>
                <a:cs typeface="Arial"/>
              </a:rPr>
              <a:t>Del 4. </a:t>
            </a:r>
            <a:br>
              <a:rPr lang="sv-SE" b="1" dirty="0">
                <a:solidFill>
                  <a:schemeClr val="bg1"/>
                </a:solidFill>
                <a:latin typeface="+mj-lt"/>
                <a:cs typeface="Arial"/>
              </a:rPr>
            </a:br>
            <a:r>
              <a:rPr lang="sv-SE" b="1" dirty="0">
                <a:solidFill>
                  <a:schemeClr val="bg1"/>
                </a:solidFill>
                <a:latin typeface="+mj-lt"/>
                <a:cs typeface="Arial"/>
              </a:rPr>
              <a:t>Information om vad som gäller kring t</a:t>
            </a:r>
            <a:r>
              <a:rPr lang="sv-SE" dirty="0">
                <a:solidFill>
                  <a:schemeClr val="bg1"/>
                </a:solidFill>
                <a:latin typeface="+mj-lt"/>
                <a:cs typeface="Arial"/>
              </a:rPr>
              <a:t>vångsvårdslagstiftning (LVU och LVM) och skyddade personuppgifter.</a:t>
            </a:r>
          </a:p>
          <a:p>
            <a:pPr algn="ctr"/>
            <a:endParaRPr lang="sv-SE" dirty="0">
              <a:solidFill>
                <a:schemeClr val="bg1"/>
              </a:solidFill>
              <a:latin typeface="+mj-lt"/>
            </a:endParaRPr>
          </a:p>
        </p:txBody>
      </p:sp>
    </p:spTree>
    <p:extLst>
      <p:ext uri="{BB962C8B-B14F-4D97-AF65-F5344CB8AC3E}">
        <p14:creationId xmlns:p14="http://schemas.microsoft.com/office/powerpoint/2010/main" val="34028686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21AB9C-A6BD-43E2-A2E3-03BEED2F4FD1}"/>
              </a:ext>
            </a:extLst>
          </p:cNvPr>
          <p:cNvSpPr>
            <a:spLocks noGrp="1"/>
          </p:cNvSpPr>
          <p:nvPr>
            <p:ph type="title"/>
          </p:nvPr>
        </p:nvSpPr>
        <p:spPr>
          <a:xfrm>
            <a:off x="407988" y="404813"/>
            <a:ext cx="9170279" cy="736959"/>
          </a:xfrm>
        </p:spPr>
        <p:txBody>
          <a:bodyPr anchor="ctr">
            <a:normAutofit/>
          </a:bodyPr>
          <a:lstStyle/>
          <a:p>
            <a:r>
              <a:rPr lang="sv-SE" dirty="0"/>
              <a:t>Tvångsvårdslagstiftning  </a:t>
            </a:r>
          </a:p>
        </p:txBody>
      </p:sp>
      <p:sp>
        <p:nvSpPr>
          <p:cNvPr id="3" name="Platshållare för innehåll 2">
            <a:extLst>
              <a:ext uri="{FF2B5EF4-FFF2-40B4-BE49-F238E27FC236}">
                <a16:creationId xmlns:a16="http://schemas.microsoft.com/office/drawing/2014/main" id="{7477D492-E146-4E68-9A6F-FFFD42260AA8}"/>
              </a:ext>
            </a:extLst>
          </p:cNvPr>
          <p:cNvSpPr>
            <a:spLocks noGrp="1"/>
          </p:cNvSpPr>
          <p:nvPr>
            <p:ph sz="half" idx="1"/>
          </p:nvPr>
        </p:nvSpPr>
        <p:spPr>
          <a:xfrm>
            <a:off x="407987" y="1736729"/>
            <a:ext cx="6596128" cy="4176710"/>
          </a:xfrm>
        </p:spPr>
        <p:txBody>
          <a:bodyPr vert="horz" lIns="0" tIns="0" rIns="0" bIns="0" rtlCol="0">
            <a:normAutofit lnSpcReduction="10000"/>
          </a:bodyPr>
          <a:lstStyle/>
          <a:p>
            <a:pPr marL="229870" indent="-229870">
              <a:lnSpc>
                <a:spcPct val="100000"/>
              </a:lnSpc>
              <a:defRPr/>
            </a:pPr>
            <a:r>
              <a:rPr kumimoji="0" lang="sv-SE" b="0" i="0" u="none" strike="noStrike" kern="1200" cap="none" spc="0" normalizeH="0" baseline="0" noProof="0" dirty="0">
                <a:ln>
                  <a:noFill/>
                </a:ln>
                <a:effectLst/>
                <a:uLnTx/>
                <a:uFillTx/>
              </a:rPr>
              <a:t>Ordförande- och placeringsbeslut ska innehålla namn, personnummer och beslutstyp.</a:t>
            </a:r>
            <a:r>
              <a:rPr lang="sv-SE" dirty="0"/>
              <a:t> Inga adressuppgifter eller andra personuppgifter.</a:t>
            </a:r>
          </a:p>
          <a:p>
            <a:pPr marL="229870" marR="0" lvl="0" indent="-229870" defTabSz="914332"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sv-SE" dirty="0"/>
              <a:t>Vid h</a:t>
            </a:r>
            <a:r>
              <a:rPr kumimoji="0" lang="sv-SE" b="0" i="0" u="none" strike="noStrike" kern="1200" cap="none" spc="0" normalizeH="0" baseline="0" noProof="0" dirty="0" err="1">
                <a:ln>
                  <a:noFill/>
                </a:ln>
                <a:effectLst/>
                <a:uLnTx/>
                <a:uFillTx/>
              </a:rPr>
              <a:t>andräckningsbegäran</a:t>
            </a:r>
            <a:r>
              <a:rPr kumimoji="0" lang="sv-SE" b="0" i="0" u="none" strike="noStrike" kern="1200" cap="none" spc="0" normalizeH="0" baseline="0" noProof="0" dirty="0">
                <a:ln>
                  <a:noFill/>
                </a:ln>
                <a:effectLst/>
                <a:uLnTx/>
                <a:uFillTx/>
              </a:rPr>
              <a:t> är det viktigt att det tydligt framgår att den enskilde har skyddade personuppgifter då placeringsadress måste anges. </a:t>
            </a:r>
            <a:endParaRPr kumimoji="0" lang="sv-SE" dirty="0"/>
          </a:p>
          <a:p>
            <a:pPr marL="229870" marR="0" lvl="0" indent="-229870" defTabSz="914332"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sv-SE" dirty="0"/>
              <a:t>Hemlighållande av placeringsadress ersätts av att socialnämnden</a:t>
            </a:r>
            <a:r>
              <a:rPr kumimoji="0" lang="sv-SE" b="0" i="0" u="none" strike="noStrike" kern="1200" cap="none" spc="0" normalizeH="0" baseline="0" noProof="0" dirty="0">
                <a:ln>
                  <a:noFill/>
                </a:ln>
                <a:effectLst/>
                <a:uLnTx/>
                <a:uFillTx/>
              </a:rPr>
              <a:t> kan ansöka om skyddad folkbokföring om barnet vårdas enligt 2 § LVU.</a:t>
            </a:r>
            <a:r>
              <a:rPr kumimoji="0" lang="sv-SE" dirty="0"/>
              <a:t> Det kan</a:t>
            </a:r>
            <a:r>
              <a:rPr lang="sv-SE" dirty="0"/>
              <a:t> användas för att skydda barnet mot en eller båda vårdnadshavarna eller om dessa inte klarar att skydda barnet från annan person.</a:t>
            </a:r>
            <a:endParaRPr lang="sv-SE" b="0" i="0" u="none" strike="noStrike" kern="1200" cap="none" spc="0" normalizeH="0" baseline="0" noProof="0" dirty="0">
              <a:ln>
                <a:noFill/>
              </a:ln>
              <a:effectLst/>
              <a:uLnTx/>
              <a:uFillTx/>
            </a:endParaRPr>
          </a:p>
          <a:p>
            <a:pPr marL="0" indent="0">
              <a:lnSpc>
                <a:spcPct val="100000"/>
              </a:lnSpc>
              <a:buNone/>
            </a:pPr>
            <a:r>
              <a:rPr lang="sv-SE" sz="1700" dirty="0"/>
              <a:t> </a:t>
            </a:r>
          </a:p>
        </p:txBody>
      </p:sp>
      <p:sp>
        <p:nvSpPr>
          <p:cNvPr id="8" name="Rektangel 7">
            <a:extLst>
              <a:ext uri="{FF2B5EF4-FFF2-40B4-BE49-F238E27FC236}">
                <a16:creationId xmlns:a16="http://schemas.microsoft.com/office/drawing/2014/main" id="{F2FD9731-F914-41D1-BCFE-6D383A4E36CC}"/>
              </a:ext>
            </a:extLst>
          </p:cNvPr>
          <p:cNvSpPr/>
          <p:nvPr/>
        </p:nvSpPr>
        <p:spPr>
          <a:xfrm>
            <a:off x="8107052" y="0"/>
            <a:ext cx="4169789" cy="6858000"/>
          </a:xfrm>
          <a:prstGeom prst="rect">
            <a:avLst/>
          </a:prstGeom>
          <a:solidFill>
            <a:srgbClr val="C0E4F2"/>
          </a:solidFill>
          <a:ln>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9" name="Bildobjekt 8">
            <a:extLst>
              <a:ext uri="{FF2B5EF4-FFF2-40B4-BE49-F238E27FC236}">
                <a16:creationId xmlns:a16="http://schemas.microsoft.com/office/drawing/2014/main" id="{BDAB4A53-EA8C-4460-96DD-1681C997A7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30878" y="1967943"/>
            <a:ext cx="2347228" cy="2347228"/>
          </a:xfrm>
          <a:prstGeom prst="rect">
            <a:avLst/>
          </a:prstGeom>
        </p:spPr>
      </p:pic>
    </p:spTree>
    <p:extLst>
      <p:ext uri="{BB962C8B-B14F-4D97-AF65-F5344CB8AC3E}">
        <p14:creationId xmlns:p14="http://schemas.microsoft.com/office/powerpoint/2010/main" val="295383634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 3">
            <a:extLst>
              <a:ext uri="{FF2B5EF4-FFF2-40B4-BE49-F238E27FC236}">
                <a16:creationId xmlns:a16="http://schemas.microsoft.com/office/drawing/2014/main" id="{4DE42E5C-B6F7-4DDB-81D1-2AC1ECB7DDD9}"/>
              </a:ext>
            </a:extLst>
          </p:cNvPr>
          <p:cNvSpPr/>
          <p:nvPr/>
        </p:nvSpPr>
        <p:spPr>
          <a:xfrm>
            <a:off x="3222249" y="914530"/>
            <a:ext cx="5747502" cy="5321432"/>
          </a:xfrm>
          <a:prstGeom prst="ellipse">
            <a:avLst/>
          </a:prstGeom>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solidFill>
                <a:schemeClr val="bg1"/>
              </a:solidFill>
              <a:latin typeface="+mj-lt"/>
            </a:endParaRPr>
          </a:p>
        </p:txBody>
      </p:sp>
      <p:sp>
        <p:nvSpPr>
          <p:cNvPr id="3" name="Platshållare för innehåll 2">
            <a:extLst>
              <a:ext uri="{FF2B5EF4-FFF2-40B4-BE49-F238E27FC236}">
                <a16:creationId xmlns:a16="http://schemas.microsoft.com/office/drawing/2014/main" id="{47919EAE-EBD6-4307-B490-78AD0251F31E}"/>
              </a:ext>
            </a:extLst>
          </p:cNvPr>
          <p:cNvSpPr>
            <a:spLocks noGrp="1"/>
          </p:cNvSpPr>
          <p:nvPr>
            <p:ph idx="11"/>
          </p:nvPr>
        </p:nvSpPr>
        <p:spPr>
          <a:xfrm>
            <a:off x="4003249" y="2741021"/>
            <a:ext cx="4185501" cy="1375957"/>
          </a:xfrm>
        </p:spPr>
        <p:txBody>
          <a:bodyPr>
            <a:noAutofit/>
          </a:bodyPr>
          <a:lstStyle/>
          <a:p>
            <a:pPr marL="0" indent="0" algn="ctr">
              <a:buNone/>
            </a:pPr>
            <a:r>
              <a:rPr lang="sv-SE" b="1" dirty="0">
                <a:solidFill>
                  <a:schemeClr val="bg1"/>
                </a:solidFill>
                <a:latin typeface="+mj-lt"/>
                <a:cs typeface="Arial"/>
              </a:rPr>
              <a:t>Del 5. </a:t>
            </a:r>
            <a:br>
              <a:rPr lang="sv-SE" b="1" dirty="0">
                <a:solidFill>
                  <a:schemeClr val="bg1"/>
                </a:solidFill>
                <a:latin typeface="+mj-lt"/>
                <a:cs typeface="Arial"/>
              </a:rPr>
            </a:br>
            <a:r>
              <a:rPr lang="sv-SE" dirty="0">
                <a:solidFill>
                  <a:schemeClr val="bg1"/>
                </a:solidFill>
                <a:latin typeface="+mj-lt"/>
                <a:cs typeface="Arial"/>
              </a:rPr>
              <a:t>Information om behörigheter och vem som kan handlägga ett ärende som är skyddat.</a:t>
            </a:r>
          </a:p>
          <a:p>
            <a:pPr algn="ctr"/>
            <a:endParaRPr lang="sv-SE" dirty="0"/>
          </a:p>
        </p:txBody>
      </p:sp>
    </p:spTree>
    <p:extLst>
      <p:ext uri="{BB962C8B-B14F-4D97-AF65-F5344CB8AC3E}">
        <p14:creationId xmlns:p14="http://schemas.microsoft.com/office/powerpoint/2010/main" val="32374839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llips 7">
            <a:extLst>
              <a:ext uri="{FF2B5EF4-FFF2-40B4-BE49-F238E27FC236}">
                <a16:creationId xmlns:a16="http://schemas.microsoft.com/office/drawing/2014/main" id="{3B55990B-36F9-4F3C-813D-3594D15F2CC0}"/>
              </a:ext>
            </a:extLst>
          </p:cNvPr>
          <p:cNvSpPr/>
          <p:nvPr/>
        </p:nvSpPr>
        <p:spPr>
          <a:xfrm>
            <a:off x="6900420" y="1181234"/>
            <a:ext cx="5131324" cy="4949369"/>
          </a:xfrm>
          <a:prstGeom prst="ellipse">
            <a:avLst/>
          </a:prstGeom>
          <a:solidFill>
            <a:srgbClr val="DBD1E6"/>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426F8611-AE40-40B2-8135-5A14ECA854C8}"/>
              </a:ext>
            </a:extLst>
          </p:cNvPr>
          <p:cNvSpPr>
            <a:spLocks noGrp="1"/>
          </p:cNvSpPr>
          <p:nvPr>
            <p:ph type="title"/>
          </p:nvPr>
        </p:nvSpPr>
        <p:spPr>
          <a:xfrm>
            <a:off x="407988" y="254912"/>
            <a:ext cx="9170279" cy="736959"/>
          </a:xfrm>
        </p:spPr>
        <p:txBody>
          <a:bodyPr/>
          <a:lstStyle/>
          <a:p>
            <a:r>
              <a:rPr lang="sv-SE" dirty="0"/>
              <a:t>Ändring i lag = nya krav </a:t>
            </a:r>
          </a:p>
        </p:txBody>
      </p:sp>
      <p:sp>
        <p:nvSpPr>
          <p:cNvPr id="3" name="Platshållare för innehåll 2">
            <a:extLst>
              <a:ext uri="{FF2B5EF4-FFF2-40B4-BE49-F238E27FC236}">
                <a16:creationId xmlns:a16="http://schemas.microsoft.com/office/drawing/2014/main" id="{F70F66A5-60EB-4A58-8D4D-CAE799040BDF}"/>
              </a:ext>
            </a:extLst>
          </p:cNvPr>
          <p:cNvSpPr>
            <a:spLocks noGrp="1"/>
          </p:cNvSpPr>
          <p:nvPr>
            <p:ph sz="half" idx="10"/>
          </p:nvPr>
        </p:nvSpPr>
        <p:spPr>
          <a:xfrm>
            <a:off x="338979" y="2388069"/>
            <a:ext cx="6493565" cy="2535701"/>
          </a:xfrm>
        </p:spPr>
        <p:txBody>
          <a:bodyPr vert="horz" lIns="0" tIns="0" rIns="0" bIns="0" rtlCol="0" anchor="t">
            <a:normAutofit lnSpcReduction="10000"/>
          </a:bodyPr>
          <a:lstStyle/>
          <a:p>
            <a:pPr marL="229870" indent="-229870"/>
            <a:r>
              <a:rPr lang="sv-SE" dirty="0">
                <a:latin typeface="Arial"/>
              </a:rPr>
              <a:t>2019</a:t>
            </a:r>
            <a:r>
              <a:rPr kumimoji="0" lang="sv-SE" sz="2000" b="0" i="0" u="none" strike="noStrike" kern="1200" cap="none" spc="0" normalizeH="0" baseline="0" noProof="0" dirty="0">
                <a:ln>
                  <a:noFill/>
                </a:ln>
                <a:effectLst/>
                <a:uLnTx/>
                <a:uFillTx/>
                <a:latin typeface="Arial"/>
                <a:ea typeface="+mn-ea"/>
                <a:cs typeface="+mn-cs"/>
              </a:rPr>
              <a:t> trädde ändringar i </a:t>
            </a:r>
            <a:r>
              <a:rPr lang="sv-SE" dirty="0">
                <a:latin typeface="Arial"/>
              </a:rPr>
              <a:t>folkbokföringslagen i kraft vilket påverkade offentlighets-</a:t>
            </a:r>
            <a:r>
              <a:rPr kumimoji="0" lang="sv-SE" sz="2000" b="0" i="0" u="none" strike="noStrike" kern="1200" cap="none" spc="0" normalizeH="0" baseline="0" noProof="0" dirty="0">
                <a:ln>
                  <a:noFill/>
                </a:ln>
                <a:effectLst/>
                <a:uLnTx/>
                <a:uFillTx/>
                <a:latin typeface="Arial"/>
                <a:ea typeface="+mn-ea"/>
                <a:cs typeface="+mn-cs"/>
              </a:rPr>
              <a:t> och sekretesslagstiftningen</a:t>
            </a:r>
            <a:r>
              <a:rPr lang="sv-SE" dirty="0">
                <a:latin typeface="Arial"/>
              </a:rPr>
              <a:t>.</a:t>
            </a:r>
          </a:p>
          <a:p>
            <a:pPr marL="229870" indent="-229870"/>
            <a:r>
              <a:rPr lang="sv-SE" dirty="0">
                <a:latin typeface="Arial"/>
              </a:rPr>
              <a:t>Ändringarna </a:t>
            </a:r>
            <a:r>
              <a:rPr kumimoji="0" lang="sv-SE" sz="2000" b="0" i="0" u="none" strike="noStrike" kern="1200" cap="none" spc="0" normalizeH="0" baseline="0" noProof="0" dirty="0">
                <a:ln>
                  <a:noFill/>
                </a:ln>
                <a:effectLst/>
                <a:uLnTx/>
                <a:uFillTx/>
                <a:latin typeface="Arial"/>
                <a:ea typeface="+mn-ea"/>
                <a:cs typeface="+mn-cs"/>
              </a:rPr>
              <a:t>ställer högre krav på oss myndigheter när vi hanterar skyddade personuppgifter.</a:t>
            </a:r>
            <a:endParaRPr lang="en-US" dirty="0">
              <a:ea typeface="+mn-ea"/>
              <a:cs typeface="+mn-cs"/>
            </a:endParaRPr>
          </a:p>
          <a:p>
            <a:pPr marL="229870" indent="-229870"/>
            <a:r>
              <a:rPr lang="sv-SE" dirty="0">
                <a:latin typeface="Arial"/>
              </a:rPr>
              <a:t>Skatteverket har i samarbete med övriga myndigheter tagit  fram en vägledning för hur myndigheter ska hantera skyddade personuppgifter.  </a:t>
            </a:r>
            <a:endParaRPr lang="sv-SE" dirty="0">
              <a:latin typeface="Arial"/>
              <a:cs typeface="Arial"/>
            </a:endParaRPr>
          </a:p>
          <a:p>
            <a:pPr marL="229870" indent="-229870"/>
            <a:endParaRPr lang="sv-SE" dirty="0">
              <a:cs typeface="Arial" panose="020B0604020202020204"/>
            </a:endParaRPr>
          </a:p>
        </p:txBody>
      </p:sp>
      <p:sp>
        <p:nvSpPr>
          <p:cNvPr id="6" name="textruta 5">
            <a:extLst>
              <a:ext uri="{FF2B5EF4-FFF2-40B4-BE49-F238E27FC236}">
                <a16:creationId xmlns:a16="http://schemas.microsoft.com/office/drawing/2014/main" id="{80DBD817-0D7A-46D7-8210-D181A1BDFE02}"/>
              </a:ext>
            </a:extLst>
          </p:cNvPr>
          <p:cNvSpPr txBox="1"/>
          <p:nvPr/>
        </p:nvSpPr>
        <p:spPr>
          <a:xfrm>
            <a:off x="7534781" y="2388069"/>
            <a:ext cx="4086971" cy="2862322"/>
          </a:xfrm>
          <a:prstGeom prst="rect">
            <a:avLst/>
          </a:prstGeom>
          <a:noFill/>
        </p:spPr>
        <p:txBody>
          <a:bodyPr wrap="square">
            <a:spAutoFit/>
          </a:bodyPr>
          <a:lstStyle/>
          <a:p>
            <a:pPr algn="ctr"/>
            <a:r>
              <a:rPr lang="sv-SE" dirty="0">
                <a:latin typeface="Arial"/>
              </a:rPr>
              <a:t>Socialförvaltningarna i Göteborgs Stad har tagit fram en gemensam rutin som kopplar an till Skatteverkets vägledning. </a:t>
            </a:r>
          </a:p>
          <a:p>
            <a:pPr algn="ctr"/>
            <a:r>
              <a:rPr lang="sv-SE" dirty="0">
                <a:latin typeface="Arial"/>
                <a:hlinkClick r:id="rId3"/>
              </a:rPr>
              <a:t>Socialförvaltningarnas rutin för hantering av skyddade personuppgifter</a:t>
            </a:r>
            <a:r>
              <a:rPr lang="sv-SE" dirty="0">
                <a:latin typeface="Arial"/>
              </a:rPr>
              <a:t>. </a:t>
            </a:r>
          </a:p>
          <a:p>
            <a:pPr algn="ctr"/>
            <a:endParaRPr lang="sv-SE" dirty="0">
              <a:latin typeface="Arial"/>
            </a:endParaRPr>
          </a:p>
          <a:p>
            <a:pPr algn="ctr"/>
            <a:r>
              <a:rPr lang="sv-SE" dirty="0">
                <a:latin typeface="Arial"/>
              </a:rPr>
              <a:t>Du hittar den under styrande dokument.</a:t>
            </a:r>
          </a:p>
        </p:txBody>
      </p:sp>
    </p:spTree>
    <p:extLst>
      <p:ext uri="{BB962C8B-B14F-4D97-AF65-F5344CB8AC3E}">
        <p14:creationId xmlns:p14="http://schemas.microsoft.com/office/powerpoint/2010/main" val="37979405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21AB9C-A6BD-43E2-A2E3-03BEED2F4FD1}"/>
              </a:ext>
            </a:extLst>
          </p:cNvPr>
          <p:cNvSpPr>
            <a:spLocks noGrp="1"/>
          </p:cNvSpPr>
          <p:nvPr>
            <p:ph type="title"/>
          </p:nvPr>
        </p:nvSpPr>
        <p:spPr/>
        <p:txBody>
          <a:bodyPr/>
          <a:lstStyle/>
          <a:p>
            <a:r>
              <a:rPr lang="sv-SE" dirty="0"/>
              <a:t>Behörigheter</a:t>
            </a:r>
          </a:p>
        </p:txBody>
      </p:sp>
      <p:sp>
        <p:nvSpPr>
          <p:cNvPr id="3" name="Platshållare för innehåll 2">
            <a:extLst>
              <a:ext uri="{FF2B5EF4-FFF2-40B4-BE49-F238E27FC236}">
                <a16:creationId xmlns:a16="http://schemas.microsoft.com/office/drawing/2014/main" id="{7477D492-E146-4E68-9A6F-FFFD42260AA8}"/>
              </a:ext>
            </a:extLst>
          </p:cNvPr>
          <p:cNvSpPr>
            <a:spLocks noGrp="1"/>
          </p:cNvSpPr>
          <p:nvPr>
            <p:ph idx="11"/>
          </p:nvPr>
        </p:nvSpPr>
        <p:spPr>
          <a:xfrm>
            <a:off x="219452" y="1394165"/>
            <a:ext cx="6947357" cy="3908343"/>
          </a:xfrm>
        </p:spPr>
        <p:txBody>
          <a:bodyPr>
            <a:noAutofit/>
          </a:bodyPr>
          <a:lstStyle/>
          <a:p>
            <a:pPr lvl="1">
              <a:buFont typeface="Arial" panose="020B0604020202020204" pitchFamily="34" charset="0"/>
              <a:buChar char="•"/>
              <a:defRPr/>
            </a:pPr>
            <a:r>
              <a:rPr lang="sv-SE" sz="2000" dirty="0">
                <a:solidFill>
                  <a:prstClr val="black">
                    <a:lumMod val="95000"/>
                    <a:lumOff val="5000"/>
                  </a:prstClr>
                </a:solidFill>
                <a:latin typeface="Arial" panose="020B0604020202020204"/>
              </a:rPr>
              <a:t>För att hantera skyddade ärenden krävs tillräcklig kunskap och utbildning samt gärna minst två års erfarenhet.</a:t>
            </a:r>
          </a:p>
          <a:p>
            <a:pPr lvl="1">
              <a:buFont typeface="Arial" panose="020B0604020202020204" pitchFamily="34" charset="0"/>
              <a:buChar char="•"/>
              <a:defRPr/>
            </a:pPr>
            <a:r>
              <a:rPr lang="sv-SE" sz="2000" dirty="0">
                <a:solidFill>
                  <a:prstClr val="black">
                    <a:lumMod val="95000"/>
                    <a:lumOff val="5000"/>
                  </a:prstClr>
                </a:solidFill>
                <a:latin typeface="Arial" panose="020B0604020202020204"/>
              </a:rPr>
              <a:t>Enhetschef </a:t>
            </a:r>
            <a:r>
              <a:rPr lang="sv-SE" sz="2000" dirty="0">
                <a:solidFill>
                  <a:prstClr val="black">
                    <a:lumMod val="95000"/>
                    <a:lumOff val="5000"/>
                  </a:prstClr>
                </a:solidFill>
              </a:rPr>
              <a:t>beslutar om vem som ska ha behörighet till ett visst ärende samt ansvarar för att minimera antalet med behörighet.</a:t>
            </a:r>
          </a:p>
          <a:p>
            <a:pPr lvl="1">
              <a:buFont typeface="Arial" panose="020B0604020202020204" pitchFamily="34" charset="0"/>
              <a:buChar char="•"/>
              <a:defRPr/>
            </a:pPr>
            <a:r>
              <a:rPr lang="sv-SE" sz="2000" dirty="0">
                <a:solidFill>
                  <a:prstClr val="black">
                    <a:lumMod val="95000"/>
                    <a:lumOff val="5000"/>
                  </a:prstClr>
                </a:solidFill>
              </a:rPr>
              <a:t>LVS med särskild behörighet administrerar behörigheter enligt enhets- och avdelningschefs beslut.</a:t>
            </a:r>
          </a:p>
          <a:p>
            <a:pPr lvl="1">
              <a:buFont typeface="Arial" panose="020B0604020202020204" pitchFamily="34" charset="0"/>
              <a:buChar char="•"/>
              <a:defRPr/>
            </a:pPr>
            <a:r>
              <a:rPr lang="sv-SE" sz="2000" dirty="0">
                <a:solidFill>
                  <a:prstClr val="black">
                    <a:lumMod val="95000"/>
                    <a:lumOff val="5000"/>
                  </a:prstClr>
                </a:solidFill>
              </a:rPr>
              <a:t>Förvaltningsledningen kan ta beslut om att medarbetare med särskild god kunskap kan hantera fördelningen av behörigheter.</a:t>
            </a:r>
          </a:p>
          <a:p>
            <a:pPr lvl="1">
              <a:buFont typeface="Arial" panose="020B0604020202020204" pitchFamily="34" charset="0"/>
              <a:buChar char="•"/>
              <a:defRPr/>
            </a:pPr>
            <a:r>
              <a:rPr lang="sv-SE" sz="2000" dirty="0">
                <a:solidFill>
                  <a:prstClr val="black">
                    <a:lumMod val="95000"/>
                    <a:lumOff val="5000"/>
                  </a:prstClr>
                </a:solidFill>
              </a:rPr>
              <a:t>På varje förvaltning ska det finnas en utsedd person med ansvar för att följa upp att behörighetsrutin efterlevs.   </a:t>
            </a:r>
          </a:p>
        </p:txBody>
      </p:sp>
      <p:sp>
        <p:nvSpPr>
          <p:cNvPr id="4" name="Rektangel 3">
            <a:extLst>
              <a:ext uri="{FF2B5EF4-FFF2-40B4-BE49-F238E27FC236}">
                <a16:creationId xmlns:a16="http://schemas.microsoft.com/office/drawing/2014/main" id="{AF2DAF82-29F5-4A6E-A1DF-21D003326454}"/>
              </a:ext>
            </a:extLst>
          </p:cNvPr>
          <p:cNvSpPr/>
          <p:nvPr/>
        </p:nvSpPr>
        <p:spPr>
          <a:xfrm>
            <a:off x="8107052" y="0"/>
            <a:ext cx="4169789" cy="6858000"/>
          </a:xfrm>
          <a:prstGeom prst="rect">
            <a:avLst/>
          </a:prstGeom>
          <a:solidFill>
            <a:srgbClr val="C0E4F2"/>
          </a:solidFill>
          <a:ln>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6" name="Bildobjekt 5">
            <a:extLst>
              <a:ext uri="{FF2B5EF4-FFF2-40B4-BE49-F238E27FC236}">
                <a16:creationId xmlns:a16="http://schemas.microsoft.com/office/drawing/2014/main" id="{D5BCCEB0-18D8-49C2-B69A-68C51F481A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80555" y="1892979"/>
            <a:ext cx="2903457" cy="2910716"/>
          </a:xfrm>
          <a:prstGeom prst="rect">
            <a:avLst/>
          </a:prstGeom>
        </p:spPr>
      </p:pic>
    </p:spTree>
    <p:extLst>
      <p:ext uri="{BB962C8B-B14F-4D97-AF65-F5344CB8AC3E}">
        <p14:creationId xmlns:p14="http://schemas.microsoft.com/office/powerpoint/2010/main" val="3634331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21AB9C-A6BD-43E2-A2E3-03BEED2F4FD1}"/>
              </a:ext>
            </a:extLst>
          </p:cNvPr>
          <p:cNvSpPr>
            <a:spLocks noGrp="1"/>
          </p:cNvSpPr>
          <p:nvPr>
            <p:ph type="title"/>
          </p:nvPr>
        </p:nvSpPr>
        <p:spPr/>
        <p:txBody>
          <a:bodyPr/>
          <a:lstStyle/>
          <a:p>
            <a:r>
              <a:rPr lang="sv-SE" dirty="0"/>
              <a:t>Att tänka på gällande behörigheter</a:t>
            </a:r>
          </a:p>
        </p:txBody>
      </p:sp>
      <p:sp>
        <p:nvSpPr>
          <p:cNvPr id="3" name="Platshållare för innehåll 2">
            <a:extLst>
              <a:ext uri="{FF2B5EF4-FFF2-40B4-BE49-F238E27FC236}">
                <a16:creationId xmlns:a16="http://schemas.microsoft.com/office/drawing/2014/main" id="{7477D492-E146-4E68-9A6F-FFFD42260AA8}"/>
              </a:ext>
            </a:extLst>
          </p:cNvPr>
          <p:cNvSpPr>
            <a:spLocks noGrp="1"/>
          </p:cNvSpPr>
          <p:nvPr>
            <p:ph idx="11"/>
          </p:nvPr>
        </p:nvSpPr>
        <p:spPr>
          <a:xfrm>
            <a:off x="181745" y="1700606"/>
            <a:ext cx="7211307" cy="4175124"/>
          </a:xfrm>
        </p:spPr>
        <p:txBody>
          <a:bodyPr>
            <a:normAutofit lnSpcReduction="10000"/>
          </a:bodyPr>
          <a:lstStyle/>
          <a:p>
            <a:pPr lvl="1">
              <a:buFont typeface="Arial" panose="020B0604020202020204" pitchFamily="34" charset="0"/>
              <a:buChar char="•"/>
              <a:defRPr/>
            </a:pPr>
            <a:r>
              <a:rPr lang="sv-SE" sz="2000" dirty="0">
                <a:solidFill>
                  <a:prstClr val="black">
                    <a:lumMod val="95000"/>
                    <a:lumOff val="5000"/>
                  </a:prstClr>
                </a:solidFill>
              </a:rPr>
              <a:t>I ett ”vanligt” ärende, utan skyddade personuppgifter, brukar en handläggare, en medhandläggare samt en-två arbetsledare ha insyn i ärendet i Treserva. Dessutom tillkommer administrativ personal som också har insyn. Det kan handla om LVS och personal som behöver hantera avtal, fakturor, post, statistik samt intern kontroll. Utöver dessa kan också andra som till exempel chefer och personal från Intraservice ha tillgång.</a:t>
            </a:r>
          </a:p>
          <a:p>
            <a:pPr lvl="1">
              <a:buFont typeface="Arial" panose="020B0604020202020204" pitchFamily="34" charset="0"/>
              <a:buChar char="•"/>
              <a:defRPr/>
            </a:pPr>
            <a:r>
              <a:rPr lang="sv-SE" sz="2000" dirty="0">
                <a:solidFill>
                  <a:prstClr val="black">
                    <a:lumMod val="95000"/>
                    <a:lumOff val="5000"/>
                  </a:prstClr>
                </a:solidFill>
              </a:rPr>
              <a:t>I ett ärende med skyddade personuppgifter ska, enligt föreskrift, antalet personer som kan komma in i ärendet begränsas till ett absolut minimum.  </a:t>
            </a:r>
          </a:p>
          <a:p>
            <a:pPr lvl="1">
              <a:buFont typeface="Arial" panose="020B0604020202020204" pitchFamily="34" charset="0"/>
              <a:buChar char="•"/>
              <a:defRPr/>
            </a:pPr>
            <a:r>
              <a:rPr lang="sv-SE" sz="2000" dirty="0">
                <a:solidFill>
                  <a:prstClr val="black">
                    <a:lumMod val="95000"/>
                    <a:lumOff val="5000"/>
                  </a:prstClr>
                </a:solidFill>
              </a:rPr>
              <a:t>Det är viktigt att aktuell chef tar ansvar för att begränsa behörigheterna.</a:t>
            </a:r>
          </a:p>
          <a:p>
            <a:pPr marL="226783" lvl="1" indent="0">
              <a:buNone/>
              <a:defRPr/>
            </a:pPr>
            <a:endParaRPr lang="sv-SE" sz="2000" dirty="0">
              <a:solidFill>
                <a:prstClr val="black">
                  <a:lumMod val="95000"/>
                  <a:lumOff val="5000"/>
                </a:prstClr>
              </a:solidFill>
            </a:endParaRPr>
          </a:p>
          <a:p>
            <a:pPr lvl="1">
              <a:defRPr/>
            </a:pPr>
            <a:endParaRPr lang="sv-SE" sz="2000" dirty="0">
              <a:solidFill>
                <a:prstClr val="black">
                  <a:lumMod val="95000"/>
                  <a:lumOff val="5000"/>
                </a:prstClr>
              </a:solidFill>
            </a:endParaRPr>
          </a:p>
        </p:txBody>
      </p:sp>
      <p:sp>
        <p:nvSpPr>
          <p:cNvPr id="4" name="Rektangel 3">
            <a:extLst>
              <a:ext uri="{FF2B5EF4-FFF2-40B4-BE49-F238E27FC236}">
                <a16:creationId xmlns:a16="http://schemas.microsoft.com/office/drawing/2014/main" id="{148CAFB7-FE80-4525-A43E-6187B8C54642}"/>
              </a:ext>
            </a:extLst>
          </p:cNvPr>
          <p:cNvSpPr/>
          <p:nvPr/>
        </p:nvSpPr>
        <p:spPr>
          <a:xfrm>
            <a:off x="8107052" y="0"/>
            <a:ext cx="4169789" cy="6858000"/>
          </a:xfrm>
          <a:prstGeom prst="rect">
            <a:avLst/>
          </a:prstGeom>
          <a:solidFill>
            <a:srgbClr val="C0E4F2"/>
          </a:solidFill>
          <a:ln>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5" name="Bildobjekt 4">
            <a:extLst>
              <a:ext uri="{FF2B5EF4-FFF2-40B4-BE49-F238E27FC236}">
                <a16:creationId xmlns:a16="http://schemas.microsoft.com/office/drawing/2014/main" id="{3E2A51F6-78AB-4FAC-AA50-0BB12F0E68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7367" y="1204421"/>
            <a:ext cx="4449157" cy="4449157"/>
          </a:xfrm>
          <a:prstGeom prst="rect">
            <a:avLst/>
          </a:prstGeom>
        </p:spPr>
      </p:pic>
    </p:spTree>
    <p:extLst>
      <p:ext uri="{BB962C8B-B14F-4D97-AF65-F5344CB8AC3E}">
        <p14:creationId xmlns:p14="http://schemas.microsoft.com/office/powerpoint/2010/main" val="27244030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63CD6ADF-5A3A-4551-AD83-59641A2F064C}"/>
              </a:ext>
            </a:extLst>
          </p:cNvPr>
          <p:cNvSpPr>
            <a:spLocks noGrp="1"/>
          </p:cNvSpPr>
          <p:nvPr>
            <p:ph type="ctrTitle"/>
          </p:nvPr>
        </p:nvSpPr>
        <p:spPr/>
        <p:txBody>
          <a:bodyPr/>
          <a:lstStyle/>
          <a:p>
            <a:r>
              <a:rPr lang="sv-SE" dirty="0"/>
              <a:t>Frågor att tänka på och var du hittar mer information </a:t>
            </a:r>
          </a:p>
        </p:txBody>
      </p:sp>
    </p:spTree>
    <p:extLst>
      <p:ext uri="{BB962C8B-B14F-4D97-AF65-F5344CB8AC3E}">
        <p14:creationId xmlns:p14="http://schemas.microsoft.com/office/powerpoint/2010/main" val="349626600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F21AB9C-A6BD-43E2-A2E3-03BEED2F4FD1}"/>
              </a:ext>
            </a:extLst>
          </p:cNvPr>
          <p:cNvSpPr>
            <a:spLocks noGrp="1"/>
          </p:cNvSpPr>
          <p:nvPr>
            <p:ph type="title"/>
          </p:nvPr>
        </p:nvSpPr>
        <p:spPr>
          <a:xfrm>
            <a:off x="407988" y="404813"/>
            <a:ext cx="9170279" cy="736959"/>
          </a:xfrm>
        </p:spPr>
        <p:txBody>
          <a:bodyPr anchor="ctr">
            <a:normAutofit/>
          </a:bodyPr>
          <a:lstStyle/>
          <a:p>
            <a:r>
              <a:rPr lang="sv-SE"/>
              <a:t>Frågor att reflektera kring </a:t>
            </a:r>
            <a:endParaRPr lang="sv-SE" dirty="0"/>
          </a:p>
        </p:txBody>
      </p:sp>
      <p:sp>
        <p:nvSpPr>
          <p:cNvPr id="3" name="Platshållare för innehåll 2">
            <a:extLst>
              <a:ext uri="{FF2B5EF4-FFF2-40B4-BE49-F238E27FC236}">
                <a16:creationId xmlns:a16="http://schemas.microsoft.com/office/drawing/2014/main" id="{7477D492-E146-4E68-9A6F-FFFD42260AA8}"/>
              </a:ext>
            </a:extLst>
          </p:cNvPr>
          <p:cNvSpPr>
            <a:spLocks noGrp="1"/>
          </p:cNvSpPr>
          <p:nvPr>
            <p:ph sz="half" idx="1"/>
          </p:nvPr>
        </p:nvSpPr>
        <p:spPr>
          <a:xfrm>
            <a:off x="407988" y="1997224"/>
            <a:ext cx="6257507" cy="2863551"/>
          </a:xfrm>
        </p:spPr>
        <p:txBody>
          <a:bodyPr>
            <a:normAutofit lnSpcReduction="10000"/>
          </a:bodyPr>
          <a:lstStyle/>
          <a:p>
            <a:pPr marL="457200" indent="-457200">
              <a:lnSpc>
                <a:spcPct val="100000"/>
              </a:lnSpc>
              <a:buFont typeface="+mj-lt"/>
              <a:buAutoNum type="arabicPeriod"/>
            </a:pPr>
            <a:r>
              <a:rPr lang="sv-SE" dirty="0"/>
              <a:t>Vad gör du om det ligger kvarglömt material om person med skyddade personuppgifter vid kopiatorn?</a:t>
            </a:r>
          </a:p>
          <a:p>
            <a:pPr marL="457200" indent="-457200">
              <a:lnSpc>
                <a:spcPct val="100000"/>
              </a:lnSpc>
              <a:buFont typeface="+mj-lt"/>
              <a:buAutoNum type="arabicPeriod"/>
            </a:pPr>
            <a:r>
              <a:rPr lang="sv-SE" dirty="0"/>
              <a:t>Har ni tillräckliga och tydliga rutiner för att inte utsätta personer med skyddade personuppgifter för risker?</a:t>
            </a:r>
          </a:p>
          <a:p>
            <a:pPr marL="457200" indent="-457200">
              <a:lnSpc>
                <a:spcPct val="100000"/>
              </a:lnSpc>
              <a:buFont typeface="+mj-lt"/>
              <a:buAutoNum type="arabicPeriod"/>
            </a:pPr>
            <a:r>
              <a:rPr lang="sv-SE" dirty="0"/>
              <a:t>Hur skulle ni kunna bli ”lurade” av avslöja uppgifter om en person?</a:t>
            </a:r>
          </a:p>
          <a:p>
            <a:pPr marL="0" indent="0">
              <a:lnSpc>
                <a:spcPct val="100000"/>
              </a:lnSpc>
              <a:buNone/>
            </a:pPr>
            <a:r>
              <a:rPr lang="sv-SE" dirty="0"/>
              <a:t> </a:t>
            </a:r>
          </a:p>
        </p:txBody>
      </p:sp>
      <p:sp>
        <p:nvSpPr>
          <p:cNvPr id="5" name="Rektangel 4">
            <a:extLst>
              <a:ext uri="{FF2B5EF4-FFF2-40B4-BE49-F238E27FC236}">
                <a16:creationId xmlns:a16="http://schemas.microsoft.com/office/drawing/2014/main" id="{167B3610-3EC5-43E7-A8FA-8411E82CE304}"/>
              </a:ext>
            </a:extLst>
          </p:cNvPr>
          <p:cNvSpPr/>
          <p:nvPr/>
        </p:nvSpPr>
        <p:spPr>
          <a:xfrm>
            <a:off x="7437748" y="0"/>
            <a:ext cx="4839093" cy="6858000"/>
          </a:xfrm>
          <a:prstGeom prst="rect">
            <a:avLst/>
          </a:prstGeom>
          <a:solidFill>
            <a:srgbClr val="C0E4F2"/>
          </a:solidFill>
          <a:ln>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7" name="Bildobjekt 6">
            <a:extLst>
              <a:ext uri="{FF2B5EF4-FFF2-40B4-BE49-F238E27FC236}">
                <a16:creationId xmlns:a16="http://schemas.microsoft.com/office/drawing/2014/main" id="{7A16F75B-8E3A-490E-9AD5-9F4F721C33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72723" y="3118392"/>
            <a:ext cx="4191978" cy="2795047"/>
          </a:xfrm>
          <a:prstGeom prst="rect">
            <a:avLst/>
          </a:prstGeom>
        </p:spPr>
      </p:pic>
      <p:pic>
        <p:nvPicPr>
          <p:cNvPr id="9" name="Bildobjekt 8">
            <a:extLst>
              <a:ext uri="{FF2B5EF4-FFF2-40B4-BE49-F238E27FC236}">
                <a16:creationId xmlns:a16="http://schemas.microsoft.com/office/drawing/2014/main" id="{9DC307AB-8143-428C-8F0B-D762F20CAAB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1188" y="633953"/>
            <a:ext cx="2795047" cy="2795047"/>
          </a:xfrm>
          <a:prstGeom prst="rect">
            <a:avLst/>
          </a:prstGeom>
        </p:spPr>
      </p:pic>
    </p:spTree>
    <p:extLst>
      <p:ext uri="{BB962C8B-B14F-4D97-AF65-F5344CB8AC3E}">
        <p14:creationId xmlns:p14="http://schemas.microsoft.com/office/powerpoint/2010/main" val="31536297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FF91593E-8831-4CA8-8549-56D70A134851}"/>
              </a:ext>
            </a:extLst>
          </p:cNvPr>
          <p:cNvSpPr/>
          <p:nvPr/>
        </p:nvSpPr>
        <p:spPr>
          <a:xfrm>
            <a:off x="6379250" y="3657405"/>
            <a:ext cx="5197372" cy="1861932"/>
          </a:xfrm>
          <a:prstGeom prst="rect">
            <a:avLst/>
          </a:prstGeom>
          <a:solidFill>
            <a:srgbClr val="C0E4F2"/>
          </a:solidFill>
          <a:ln>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6" name="Rektangel 5">
            <a:extLst>
              <a:ext uri="{FF2B5EF4-FFF2-40B4-BE49-F238E27FC236}">
                <a16:creationId xmlns:a16="http://schemas.microsoft.com/office/drawing/2014/main" id="{94CBAC2E-D76B-410E-A7A1-6450307246A1}"/>
              </a:ext>
            </a:extLst>
          </p:cNvPr>
          <p:cNvSpPr/>
          <p:nvPr/>
        </p:nvSpPr>
        <p:spPr>
          <a:xfrm>
            <a:off x="6379250" y="1736729"/>
            <a:ext cx="5197372" cy="1854882"/>
          </a:xfrm>
          <a:prstGeom prst="rect">
            <a:avLst/>
          </a:prstGeom>
          <a:solidFill>
            <a:srgbClr val="DBD1E6"/>
          </a:solidFill>
          <a:ln>
            <a:solidFill>
              <a:srgbClr val="DBD1E6"/>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82A8FF5-23B0-4A51-B624-DC0D602576D7}"/>
              </a:ext>
            </a:extLst>
          </p:cNvPr>
          <p:cNvSpPr>
            <a:spLocks noGrp="1"/>
          </p:cNvSpPr>
          <p:nvPr>
            <p:ph type="title"/>
          </p:nvPr>
        </p:nvSpPr>
        <p:spPr/>
        <p:txBody>
          <a:bodyPr/>
          <a:lstStyle/>
          <a:p>
            <a:r>
              <a:rPr lang="sv-SE" dirty="0"/>
              <a:t>Vill du veta mer?</a:t>
            </a:r>
          </a:p>
        </p:txBody>
      </p:sp>
      <p:pic>
        <p:nvPicPr>
          <p:cNvPr id="4" name="Platshållare för innehåll 4">
            <a:extLst>
              <a:ext uri="{FF2B5EF4-FFF2-40B4-BE49-F238E27FC236}">
                <a16:creationId xmlns:a16="http://schemas.microsoft.com/office/drawing/2014/main" id="{6752D776-2840-4F04-9316-FA61ED6AC69B}"/>
              </a:ext>
            </a:extLst>
          </p:cNvPr>
          <p:cNvPicPr>
            <a:picLocks noGrp="1" noChangeAspect="1"/>
          </p:cNvPicPr>
          <p:nvPr>
            <p:ph sz="half" idx="1"/>
          </p:nvPr>
        </p:nvPicPr>
        <p:blipFill>
          <a:blip r:embed="rId3"/>
          <a:stretch>
            <a:fillRect/>
          </a:stretch>
        </p:blipFill>
        <p:spPr>
          <a:xfrm>
            <a:off x="407988" y="1736729"/>
            <a:ext cx="5400675" cy="3782607"/>
          </a:xfrm>
          <a:prstGeom prst="rect">
            <a:avLst/>
          </a:prstGeom>
          <a:ln>
            <a:noFill/>
          </a:ln>
          <a:effectLst>
            <a:outerShdw blurRad="292100" dist="139700" dir="2700000" algn="tl" rotWithShape="0">
              <a:srgbClr val="333333">
                <a:alpha val="28000"/>
              </a:srgbClr>
            </a:outerShdw>
          </a:effectLst>
        </p:spPr>
      </p:pic>
      <p:sp>
        <p:nvSpPr>
          <p:cNvPr id="5" name="Platshållare för innehåll 4">
            <a:extLst>
              <a:ext uri="{FF2B5EF4-FFF2-40B4-BE49-F238E27FC236}">
                <a16:creationId xmlns:a16="http://schemas.microsoft.com/office/drawing/2014/main" id="{6D0F3470-56A9-4C6D-AD13-0D0D4E810BB3}"/>
              </a:ext>
            </a:extLst>
          </p:cNvPr>
          <p:cNvSpPr>
            <a:spLocks noGrp="1"/>
          </p:cNvSpPr>
          <p:nvPr>
            <p:ph sz="half" idx="2"/>
          </p:nvPr>
        </p:nvSpPr>
        <p:spPr>
          <a:xfrm>
            <a:off x="6754135" y="2005393"/>
            <a:ext cx="4602978" cy="1317553"/>
          </a:xfrm>
        </p:spPr>
        <p:txBody>
          <a:bodyPr>
            <a:normAutofit lnSpcReduction="10000"/>
          </a:bodyPr>
          <a:lstStyle/>
          <a:p>
            <a:pPr marL="0" indent="0">
              <a:buNone/>
            </a:pPr>
            <a:r>
              <a:rPr lang="sv-SE" dirty="0"/>
              <a:t>På </a:t>
            </a:r>
            <a:r>
              <a:rPr lang="sv-SE" dirty="0">
                <a:hlinkClick r:id="rId4"/>
              </a:rPr>
              <a:t>Skatteverkets hemsida </a:t>
            </a:r>
            <a:r>
              <a:rPr lang="sv-SE" dirty="0"/>
              <a:t>finns både vägledningen som vår rutin grundas på men även informationsfilmer och annat material.</a:t>
            </a:r>
          </a:p>
          <a:p>
            <a:pPr marL="0" indent="0">
              <a:buNone/>
            </a:pPr>
            <a:endParaRPr lang="sv-SE" dirty="0"/>
          </a:p>
          <a:p>
            <a:pPr marL="0" indent="0">
              <a:buNone/>
            </a:pPr>
            <a:endParaRPr lang="sv-SE" dirty="0"/>
          </a:p>
          <a:p>
            <a:pPr marL="0" indent="0">
              <a:buNone/>
            </a:pPr>
            <a:endParaRPr lang="sv-SE" dirty="0"/>
          </a:p>
          <a:p>
            <a:pPr marL="0" indent="0">
              <a:buNone/>
            </a:pPr>
            <a:endParaRPr lang="sv-SE" dirty="0"/>
          </a:p>
          <a:p>
            <a:pPr marL="0" indent="0">
              <a:buNone/>
            </a:pPr>
            <a:endParaRPr lang="sv-SE" dirty="0"/>
          </a:p>
          <a:p>
            <a:endParaRPr lang="sv-SE" dirty="0"/>
          </a:p>
        </p:txBody>
      </p:sp>
      <p:sp>
        <p:nvSpPr>
          <p:cNvPr id="8" name="textruta 7">
            <a:extLst>
              <a:ext uri="{FF2B5EF4-FFF2-40B4-BE49-F238E27FC236}">
                <a16:creationId xmlns:a16="http://schemas.microsoft.com/office/drawing/2014/main" id="{0660D32D-5DB6-432D-ACC6-4608C8BB8915}"/>
              </a:ext>
            </a:extLst>
          </p:cNvPr>
          <p:cNvSpPr txBox="1"/>
          <p:nvPr/>
        </p:nvSpPr>
        <p:spPr>
          <a:xfrm>
            <a:off x="6669294" y="4080539"/>
            <a:ext cx="4617283" cy="1015663"/>
          </a:xfrm>
          <a:prstGeom prst="rect">
            <a:avLst/>
          </a:prstGeom>
          <a:noFill/>
        </p:spPr>
        <p:txBody>
          <a:bodyPr wrap="square">
            <a:spAutoFit/>
          </a:bodyPr>
          <a:lstStyle/>
          <a:p>
            <a:pPr marL="0" indent="0">
              <a:buNone/>
            </a:pPr>
            <a:r>
              <a:rPr lang="sv-SE" sz="2000" dirty="0">
                <a:latin typeface="Arial"/>
                <a:hlinkClick r:id="rId5"/>
              </a:rPr>
              <a:t>Socialförvaltningarnas rutin för hantering av skyddade personuppgifter</a:t>
            </a:r>
            <a:r>
              <a:rPr lang="sv-SE" sz="2000" dirty="0">
                <a:latin typeface="Arial"/>
              </a:rPr>
              <a:t> (ligger under ”Styrande dokument”)</a:t>
            </a:r>
          </a:p>
        </p:txBody>
      </p:sp>
    </p:spTree>
    <p:extLst>
      <p:ext uri="{BB962C8B-B14F-4D97-AF65-F5344CB8AC3E}">
        <p14:creationId xmlns:p14="http://schemas.microsoft.com/office/powerpoint/2010/main" val="729892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23FF4EFF-5AAA-4BBC-BA89-A865D73AC6A5}"/>
              </a:ext>
            </a:extLst>
          </p:cNvPr>
          <p:cNvSpPr>
            <a:spLocks noGrp="1"/>
          </p:cNvSpPr>
          <p:nvPr>
            <p:ph type="body" sz="quarter" idx="11"/>
          </p:nvPr>
        </p:nvSpPr>
        <p:spPr>
          <a:xfrm>
            <a:off x="1222686" y="2623234"/>
            <a:ext cx="6148878" cy="2080740"/>
          </a:xfrm>
        </p:spPr>
        <p:txBody>
          <a:bodyPr/>
          <a:lstStyle/>
          <a:p>
            <a:r>
              <a:rPr lang="sv-SE" dirty="0">
                <a:latin typeface="+mj-lt"/>
              </a:rPr>
              <a:t>KONTAKT</a:t>
            </a:r>
          </a:p>
          <a:p>
            <a:endParaRPr lang="sv-SE" dirty="0"/>
          </a:p>
          <a:p>
            <a:r>
              <a:rPr lang="sv-SE" dirty="0"/>
              <a:t>Vill du veta mer, har frågor eller vill lämna en synpunkt kan du kontakta din lokala SAS.</a:t>
            </a:r>
          </a:p>
          <a:p>
            <a:endParaRPr lang="sv-SE" dirty="0"/>
          </a:p>
          <a:p>
            <a:r>
              <a:rPr lang="sv-SE" dirty="0"/>
              <a:t>Materialet är framtaget av Anita Tingström, SAS i Centrum.</a:t>
            </a:r>
          </a:p>
        </p:txBody>
      </p:sp>
    </p:spTree>
    <p:extLst>
      <p:ext uri="{BB962C8B-B14F-4D97-AF65-F5344CB8AC3E}">
        <p14:creationId xmlns:p14="http://schemas.microsoft.com/office/powerpoint/2010/main" val="40994811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9A2952EA-8E8D-4FD2-9F53-57F5D4A75D31}"/>
              </a:ext>
            </a:extLst>
          </p:cNvPr>
          <p:cNvSpPr/>
          <p:nvPr/>
        </p:nvSpPr>
        <p:spPr>
          <a:xfrm>
            <a:off x="7418567" y="0"/>
            <a:ext cx="4773433" cy="6858000"/>
          </a:xfrm>
          <a:prstGeom prst="rect">
            <a:avLst/>
          </a:prstGeom>
          <a:solidFill>
            <a:schemeClr val="accent3"/>
          </a:solidFill>
          <a:ln>
            <a:solidFill>
              <a:schemeClr val="accent3"/>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71332044-0D2B-41C7-8112-2D6706A9B871}"/>
              </a:ext>
            </a:extLst>
          </p:cNvPr>
          <p:cNvSpPr>
            <a:spLocks noGrp="1"/>
          </p:cNvSpPr>
          <p:nvPr>
            <p:ph type="title"/>
          </p:nvPr>
        </p:nvSpPr>
        <p:spPr>
          <a:xfrm>
            <a:off x="407988" y="404813"/>
            <a:ext cx="9170279" cy="736959"/>
          </a:xfrm>
        </p:spPr>
        <p:txBody>
          <a:bodyPr anchor="ctr">
            <a:normAutofit/>
          </a:bodyPr>
          <a:lstStyle/>
          <a:p>
            <a:r>
              <a:rPr lang="sv-SE" dirty="0"/>
              <a:t>Varför ändrades lagstiftningen?</a:t>
            </a:r>
          </a:p>
        </p:txBody>
      </p:sp>
      <p:sp>
        <p:nvSpPr>
          <p:cNvPr id="3" name="Platshållare för innehåll 2">
            <a:extLst>
              <a:ext uri="{FF2B5EF4-FFF2-40B4-BE49-F238E27FC236}">
                <a16:creationId xmlns:a16="http://schemas.microsoft.com/office/drawing/2014/main" id="{B6C40720-BA7C-449E-869F-7702C565D135}"/>
              </a:ext>
            </a:extLst>
          </p:cNvPr>
          <p:cNvSpPr>
            <a:spLocks noGrp="1"/>
          </p:cNvSpPr>
          <p:nvPr>
            <p:ph sz="half" idx="1"/>
          </p:nvPr>
        </p:nvSpPr>
        <p:spPr>
          <a:xfrm>
            <a:off x="407988" y="2015531"/>
            <a:ext cx="5999471" cy="3094319"/>
          </a:xfrm>
        </p:spPr>
        <p:txBody>
          <a:bodyPr vert="horz" lIns="0" tIns="0" rIns="0" bIns="0" rtlCol="0">
            <a:normAutofit/>
          </a:bodyPr>
          <a:lstStyle/>
          <a:p>
            <a:pPr marL="229870" indent="-229870" defTabSz="914400">
              <a:lnSpc>
                <a:spcPct val="100000"/>
              </a:lnSpc>
              <a:defRPr/>
            </a:pPr>
            <a:r>
              <a:rPr lang="sv-SE" sz="1900" dirty="0"/>
              <a:t>Varje år mördas cirka 100 personer i Sverige.</a:t>
            </a:r>
            <a:r>
              <a:rPr lang="en-US" sz="1900" dirty="0"/>
              <a:t> </a:t>
            </a:r>
            <a:r>
              <a:rPr lang="sv-SE" sz="1900" dirty="0"/>
              <a:t>Många av dem har haft skyddade personuppgifter men deras gärningsmän har ändå hittat dem.</a:t>
            </a:r>
          </a:p>
          <a:p>
            <a:pPr marL="229870" indent="-229870" defTabSz="914400">
              <a:lnSpc>
                <a:spcPct val="100000"/>
              </a:lnSpc>
              <a:defRPr/>
            </a:pPr>
            <a:r>
              <a:rPr lang="sv-SE" sz="1900" dirty="0"/>
              <a:t>Det händer allt för ofta att det är en myndighet som röjt uppgifter. </a:t>
            </a:r>
          </a:p>
          <a:p>
            <a:pPr marL="229870" indent="-229870" defTabSz="914400">
              <a:lnSpc>
                <a:spcPct val="100000"/>
              </a:lnSpc>
              <a:defRPr/>
            </a:pPr>
            <a:r>
              <a:rPr kumimoji="0" lang="sv-SE" sz="1900" b="0" i="0" u="none" strike="noStrike" kern="1200" cap="none" spc="0" normalizeH="0" baseline="0" noProof="0" dirty="0">
                <a:ln>
                  <a:noFill/>
                </a:ln>
                <a:effectLst/>
                <a:uLnTx/>
                <a:uFillTx/>
              </a:rPr>
              <a:t>Uppfinningsrikedomen bland de som vill hitta en person är stor</a:t>
            </a:r>
            <a:r>
              <a:rPr lang="sv-SE" sz="1900" dirty="0"/>
              <a:t>: M</a:t>
            </a:r>
            <a:r>
              <a:rPr kumimoji="0" lang="sv-SE" sz="1900" b="0" i="0" u="none" strike="noStrike" kern="1200" cap="none" spc="0" normalizeH="0" baseline="0" noProof="0" dirty="0">
                <a:ln>
                  <a:noFill/>
                </a:ln>
                <a:effectLst/>
                <a:uLnTx/>
                <a:uFillTx/>
              </a:rPr>
              <a:t>an kan kapa e-post, gömma en GPS i ett föremål som man räknar med att personen ska hämta, utge sig för att vara från polisen</a:t>
            </a:r>
            <a:r>
              <a:rPr lang="sv-SE" sz="1900" dirty="0"/>
              <a:t> med mera</a:t>
            </a:r>
            <a:r>
              <a:rPr kumimoji="0" lang="sv-SE" sz="1900" b="0" i="0" u="none" strike="noStrike" kern="1200" cap="none" spc="0" normalizeH="0" baseline="0" noProof="0" dirty="0">
                <a:ln>
                  <a:noFill/>
                </a:ln>
                <a:effectLst/>
                <a:uLnTx/>
                <a:uFillTx/>
              </a:rPr>
              <a:t>.</a:t>
            </a:r>
            <a:endParaRPr lang="sv-SE" sz="1900" dirty="0"/>
          </a:p>
        </p:txBody>
      </p:sp>
      <p:pic>
        <p:nvPicPr>
          <p:cNvPr id="2050" name="Picture 2" descr="Utsatthet och våld.pdf">
            <a:extLst>
              <a:ext uri="{FF2B5EF4-FFF2-40B4-BE49-F238E27FC236}">
                <a16:creationId xmlns:a16="http://schemas.microsoft.com/office/drawing/2014/main" id="{400A8B35-008B-4607-AA56-4D6A9847FD8A}"/>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tretch>
            <a:fillRect/>
          </a:stretch>
        </p:blipFill>
        <p:spPr bwMode="auto">
          <a:xfrm>
            <a:off x="8392939" y="1474336"/>
            <a:ext cx="2787953" cy="4176710"/>
          </a:xfrm>
          <a:prstGeom prst="rect">
            <a:avLst/>
          </a:prstGeom>
          <a:solidFill>
            <a:srgbClr val="FFFFFF"/>
          </a:solidFill>
        </p:spPr>
      </p:pic>
    </p:spTree>
    <p:extLst>
      <p:ext uri="{BB962C8B-B14F-4D97-AF65-F5344CB8AC3E}">
        <p14:creationId xmlns:p14="http://schemas.microsoft.com/office/powerpoint/2010/main" val="4308475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ktangel 12">
            <a:extLst>
              <a:ext uri="{FF2B5EF4-FFF2-40B4-BE49-F238E27FC236}">
                <a16:creationId xmlns:a16="http://schemas.microsoft.com/office/drawing/2014/main" id="{6F5694CC-EA3B-45A1-A33E-952763008BB8}"/>
              </a:ext>
            </a:extLst>
          </p:cNvPr>
          <p:cNvSpPr/>
          <p:nvPr/>
        </p:nvSpPr>
        <p:spPr>
          <a:xfrm>
            <a:off x="7265077" y="2837468"/>
            <a:ext cx="4926921" cy="4020531"/>
          </a:xfrm>
          <a:prstGeom prst="rect">
            <a:avLst/>
          </a:prstGeom>
          <a:solidFill>
            <a:srgbClr val="C0E4F2"/>
          </a:solidFill>
          <a:ln>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9" name="Rektangel 8">
            <a:extLst>
              <a:ext uri="{FF2B5EF4-FFF2-40B4-BE49-F238E27FC236}">
                <a16:creationId xmlns:a16="http://schemas.microsoft.com/office/drawing/2014/main" id="{2098E8D1-9E82-4AD3-9798-99DBEB416AB1}"/>
              </a:ext>
            </a:extLst>
          </p:cNvPr>
          <p:cNvSpPr/>
          <p:nvPr/>
        </p:nvSpPr>
        <p:spPr>
          <a:xfrm>
            <a:off x="-1" y="0"/>
            <a:ext cx="5200153" cy="4667419"/>
          </a:xfrm>
          <a:prstGeom prst="rect">
            <a:avLst/>
          </a:prstGeom>
          <a:solidFill>
            <a:srgbClr val="C0E4F2"/>
          </a:solidFill>
          <a:ln>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3" name="Rektangel 2">
            <a:extLst>
              <a:ext uri="{FF2B5EF4-FFF2-40B4-BE49-F238E27FC236}">
                <a16:creationId xmlns:a16="http://schemas.microsoft.com/office/drawing/2014/main" id="{5E73EAA0-1AF3-4A2A-A421-1A8DB270CE6D}"/>
              </a:ext>
            </a:extLst>
          </p:cNvPr>
          <p:cNvSpPr/>
          <p:nvPr/>
        </p:nvSpPr>
        <p:spPr>
          <a:xfrm>
            <a:off x="2581795" y="4592516"/>
            <a:ext cx="4603806" cy="2265484"/>
          </a:xfrm>
          <a:prstGeom prst="rect">
            <a:avLst/>
          </a:prstGeom>
          <a:solidFill>
            <a:srgbClr val="C0E4F2"/>
          </a:solidFill>
          <a:ln>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4" name="Bildobjekt 3">
            <a:extLst>
              <a:ext uri="{FF2B5EF4-FFF2-40B4-BE49-F238E27FC236}">
                <a16:creationId xmlns:a16="http://schemas.microsoft.com/office/drawing/2014/main" id="{B4DBB884-139C-436C-8160-0523394FC033}"/>
              </a:ext>
            </a:extLst>
          </p:cNvPr>
          <p:cNvPicPr>
            <a:picLocks noChangeAspect="1"/>
          </p:cNvPicPr>
          <p:nvPr/>
        </p:nvPicPr>
        <p:blipFill rotWithShape="1">
          <a:blip r:embed="rId3"/>
          <a:srcRect t="1551"/>
          <a:stretch/>
        </p:blipFill>
        <p:spPr>
          <a:xfrm>
            <a:off x="47785" y="-78569"/>
            <a:ext cx="5048509" cy="4667419"/>
          </a:xfrm>
          <a:prstGeom prst="rect">
            <a:avLst/>
          </a:prstGeom>
        </p:spPr>
      </p:pic>
      <p:pic>
        <p:nvPicPr>
          <p:cNvPr id="8" name="Bildobjekt 7">
            <a:extLst>
              <a:ext uri="{FF2B5EF4-FFF2-40B4-BE49-F238E27FC236}">
                <a16:creationId xmlns:a16="http://schemas.microsoft.com/office/drawing/2014/main" id="{07581D36-00BF-4C35-A4A6-1294B4F15BB2}"/>
              </a:ext>
            </a:extLst>
          </p:cNvPr>
          <p:cNvPicPr>
            <a:picLocks noChangeAspect="1"/>
          </p:cNvPicPr>
          <p:nvPr/>
        </p:nvPicPr>
        <p:blipFill rotWithShape="1">
          <a:blip r:embed="rId4"/>
          <a:srcRect l="1824" b="1602"/>
          <a:stretch/>
        </p:blipFill>
        <p:spPr>
          <a:xfrm>
            <a:off x="7377335" y="2952609"/>
            <a:ext cx="4725725" cy="3905391"/>
          </a:xfrm>
          <a:prstGeom prst="rect">
            <a:avLst/>
          </a:prstGeom>
        </p:spPr>
      </p:pic>
      <p:sp>
        <p:nvSpPr>
          <p:cNvPr id="11" name="Rektangel 10">
            <a:extLst>
              <a:ext uri="{FF2B5EF4-FFF2-40B4-BE49-F238E27FC236}">
                <a16:creationId xmlns:a16="http://schemas.microsoft.com/office/drawing/2014/main" id="{C189D7B6-5CF1-4366-B400-3774005A7CDE}"/>
              </a:ext>
            </a:extLst>
          </p:cNvPr>
          <p:cNvSpPr/>
          <p:nvPr/>
        </p:nvSpPr>
        <p:spPr>
          <a:xfrm>
            <a:off x="5629526" y="1"/>
            <a:ext cx="3840480" cy="3904090"/>
          </a:xfrm>
          <a:prstGeom prst="rect">
            <a:avLst/>
          </a:prstGeom>
          <a:solidFill>
            <a:srgbClr val="C0E4F2"/>
          </a:solidFill>
          <a:ln>
            <a:solidFill>
              <a:srgbClr val="C0E4F2"/>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pic>
        <p:nvPicPr>
          <p:cNvPr id="10" name="Bildobjekt 9">
            <a:extLst>
              <a:ext uri="{FF2B5EF4-FFF2-40B4-BE49-F238E27FC236}">
                <a16:creationId xmlns:a16="http://schemas.microsoft.com/office/drawing/2014/main" id="{819F7FD6-1CAE-4D56-8086-F5E5413FB7CE}"/>
              </a:ext>
            </a:extLst>
          </p:cNvPr>
          <p:cNvPicPr>
            <a:picLocks noChangeAspect="1"/>
          </p:cNvPicPr>
          <p:nvPr/>
        </p:nvPicPr>
        <p:blipFill>
          <a:blip r:embed="rId5"/>
          <a:stretch>
            <a:fillRect/>
          </a:stretch>
        </p:blipFill>
        <p:spPr>
          <a:xfrm>
            <a:off x="5709002" y="97313"/>
            <a:ext cx="3684178" cy="3710197"/>
          </a:xfrm>
          <a:prstGeom prst="rect">
            <a:avLst/>
          </a:prstGeom>
        </p:spPr>
      </p:pic>
      <p:pic>
        <p:nvPicPr>
          <p:cNvPr id="12" name="Bildobjekt 11">
            <a:extLst>
              <a:ext uri="{FF2B5EF4-FFF2-40B4-BE49-F238E27FC236}">
                <a16:creationId xmlns:a16="http://schemas.microsoft.com/office/drawing/2014/main" id="{17894C30-52DE-4144-A2D2-5B79489953DE}"/>
              </a:ext>
            </a:extLst>
          </p:cNvPr>
          <p:cNvPicPr>
            <a:picLocks noChangeAspect="1"/>
          </p:cNvPicPr>
          <p:nvPr/>
        </p:nvPicPr>
        <p:blipFill rotWithShape="1">
          <a:blip r:embed="rId6"/>
          <a:srcRect r="1947" b="1948"/>
          <a:stretch/>
        </p:blipFill>
        <p:spPr>
          <a:xfrm>
            <a:off x="2677366" y="4676720"/>
            <a:ext cx="4412663" cy="2181280"/>
          </a:xfrm>
          <a:prstGeom prst="rect">
            <a:avLst/>
          </a:prstGeom>
        </p:spPr>
      </p:pic>
    </p:spTree>
    <p:extLst>
      <p:ext uri="{BB962C8B-B14F-4D97-AF65-F5344CB8AC3E}">
        <p14:creationId xmlns:p14="http://schemas.microsoft.com/office/powerpoint/2010/main" val="3653807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id="{844B922A-986E-49B2-AA83-29BE90A46330}"/>
              </a:ext>
            </a:extLst>
          </p:cNvPr>
          <p:cNvSpPr/>
          <p:nvPr/>
        </p:nvSpPr>
        <p:spPr>
          <a:xfrm>
            <a:off x="275368" y="1640264"/>
            <a:ext cx="7368090" cy="4273175"/>
          </a:xfrm>
          <a:prstGeom prst="rect">
            <a:avLst/>
          </a:prstGeom>
          <a:solidFill>
            <a:srgbClr val="DBD1E6"/>
          </a:solidFill>
          <a:ln>
            <a:no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sv-SE" dirty="0"/>
          </a:p>
        </p:txBody>
      </p:sp>
      <p:sp>
        <p:nvSpPr>
          <p:cNvPr id="2" name="Rubrik 1">
            <a:extLst>
              <a:ext uri="{FF2B5EF4-FFF2-40B4-BE49-F238E27FC236}">
                <a16:creationId xmlns:a16="http://schemas.microsoft.com/office/drawing/2014/main" id="{697DBA38-D4AA-4618-AA33-287B2326CE26}"/>
              </a:ext>
            </a:extLst>
          </p:cNvPr>
          <p:cNvSpPr>
            <a:spLocks noGrp="1"/>
          </p:cNvSpPr>
          <p:nvPr>
            <p:ph type="title"/>
          </p:nvPr>
        </p:nvSpPr>
        <p:spPr/>
        <p:txBody>
          <a:bodyPr anchor="ctr">
            <a:normAutofit/>
          </a:bodyPr>
          <a:lstStyle/>
          <a:p>
            <a:r>
              <a:rPr lang="sv-SE" dirty="0"/>
              <a:t>Hur många har skyddade personuppgifter?</a:t>
            </a:r>
          </a:p>
        </p:txBody>
      </p:sp>
      <p:sp>
        <p:nvSpPr>
          <p:cNvPr id="3" name="Platshållare för innehåll 2">
            <a:extLst>
              <a:ext uri="{FF2B5EF4-FFF2-40B4-BE49-F238E27FC236}">
                <a16:creationId xmlns:a16="http://schemas.microsoft.com/office/drawing/2014/main" id="{948E7726-CD89-4CA0-9758-BD545D6DEC1E}"/>
              </a:ext>
            </a:extLst>
          </p:cNvPr>
          <p:cNvSpPr>
            <a:spLocks noGrp="1"/>
          </p:cNvSpPr>
          <p:nvPr>
            <p:ph sz="half" idx="1"/>
          </p:nvPr>
        </p:nvSpPr>
        <p:spPr>
          <a:xfrm>
            <a:off x="585844" y="2002074"/>
            <a:ext cx="6843603" cy="3776557"/>
          </a:xfrm>
        </p:spPr>
        <p:txBody>
          <a:bodyPr>
            <a:normAutofit/>
          </a:bodyPr>
          <a:lstStyle/>
          <a:p>
            <a:r>
              <a:rPr lang="sv-SE" dirty="0"/>
              <a:t>Antal personer i Sverige med skyddade personuppgifter:</a:t>
            </a:r>
          </a:p>
          <a:p>
            <a:pPr marL="226783" lvl="1" indent="0">
              <a:buNone/>
            </a:pPr>
            <a:r>
              <a:rPr lang="sv-SE" sz="1800" dirty="0"/>
              <a:t>- 2011:  12 000</a:t>
            </a:r>
          </a:p>
          <a:p>
            <a:pPr marL="226783" lvl="1" indent="0">
              <a:buNone/>
            </a:pPr>
            <a:r>
              <a:rPr lang="sv-SE" sz="1800" dirty="0"/>
              <a:t>- 2019:  19 000 </a:t>
            </a:r>
          </a:p>
          <a:p>
            <a:pPr marL="226783" lvl="1" indent="0">
              <a:buNone/>
            </a:pPr>
            <a:r>
              <a:rPr lang="sv-SE" sz="1800" dirty="0"/>
              <a:t> -2022</a:t>
            </a:r>
            <a:r>
              <a:rPr lang="sv-SE" sz="1800" b="1" dirty="0"/>
              <a:t>:</a:t>
            </a:r>
            <a:r>
              <a:rPr lang="sv-SE" sz="1800" dirty="0"/>
              <a:t>  25 800 </a:t>
            </a:r>
            <a:endParaRPr lang="sv-SE" sz="1800" b="1" dirty="0"/>
          </a:p>
          <a:p>
            <a:r>
              <a:rPr lang="sv-SE" dirty="0"/>
              <a:t>60 procent av dem som har skyddade personuppgifter är kvinnor, oftast för att de behöver skydd från en före detta partner.</a:t>
            </a:r>
          </a:p>
          <a:p>
            <a:r>
              <a:rPr lang="sv-SE" dirty="0"/>
              <a:t>Hedersrelaterat våld och avhopp från gängkriminalitet är andra orsaker till att någon behöver skyddade personuppgifter.</a:t>
            </a:r>
          </a:p>
        </p:txBody>
      </p:sp>
      <p:pic>
        <p:nvPicPr>
          <p:cNvPr id="2050" name="Picture 2">
            <a:extLst>
              <a:ext uri="{FF2B5EF4-FFF2-40B4-BE49-F238E27FC236}">
                <a16:creationId xmlns:a16="http://schemas.microsoft.com/office/drawing/2014/main" id="{85AA4B3C-5E67-4363-A323-C1D877523C4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643457" y="1640264"/>
            <a:ext cx="4273175" cy="4273175"/>
          </a:xfrm>
          <a:prstGeom prst="rect">
            <a:avLst/>
          </a:prstGeom>
          <a:solidFill>
            <a:srgbClr val="FFFFFF"/>
          </a:solidFill>
        </p:spPr>
      </p:pic>
    </p:spTree>
    <p:extLst>
      <p:ext uri="{BB962C8B-B14F-4D97-AF65-F5344CB8AC3E}">
        <p14:creationId xmlns:p14="http://schemas.microsoft.com/office/powerpoint/2010/main" val="23633338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2E23D315-356A-423E-A3AD-8925834403BE}"/>
              </a:ext>
            </a:extLst>
          </p:cNvPr>
          <p:cNvSpPr>
            <a:spLocks noGrp="1"/>
          </p:cNvSpPr>
          <p:nvPr>
            <p:ph type="title"/>
          </p:nvPr>
        </p:nvSpPr>
        <p:spPr/>
        <p:txBody>
          <a:bodyPr/>
          <a:lstStyle/>
          <a:p>
            <a:r>
              <a:rPr lang="sv-SE" dirty="0"/>
              <a:t>Egen delaktighet till skyddet</a:t>
            </a:r>
          </a:p>
        </p:txBody>
      </p:sp>
      <p:sp>
        <p:nvSpPr>
          <p:cNvPr id="3" name="Platshållare för innehåll 2">
            <a:extLst>
              <a:ext uri="{FF2B5EF4-FFF2-40B4-BE49-F238E27FC236}">
                <a16:creationId xmlns:a16="http://schemas.microsoft.com/office/drawing/2014/main" id="{0435E04C-3BEA-4DB1-89B7-1CDB27E2DD4B}"/>
              </a:ext>
            </a:extLst>
          </p:cNvPr>
          <p:cNvSpPr>
            <a:spLocks noGrp="1"/>
          </p:cNvSpPr>
          <p:nvPr>
            <p:ph sz="half" idx="10"/>
          </p:nvPr>
        </p:nvSpPr>
        <p:spPr>
          <a:xfrm>
            <a:off x="5084491" y="1626995"/>
            <a:ext cx="6523371" cy="4194629"/>
          </a:xfrm>
        </p:spPr>
        <p:txBody>
          <a:bodyPr/>
          <a:lstStyle/>
          <a:p>
            <a:pPr marL="0" indent="0">
              <a:buNone/>
            </a:pPr>
            <a:r>
              <a:rPr lang="sv-SE" dirty="0"/>
              <a:t>Den enskilde måste själv delta i att upprätthålla skyddet genom att:</a:t>
            </a:r>
          </a:p>
          <a:p>
            <a:r>
              <a:rPr lang="sv-SE" dirty="0"/>
              <a:t>inte själv avslöja sina personuppgifter </a:t>
            </a:r>
          </a:p>
          <a:p>
            <a:r>
              <a:rPr lang="sv-SE" dirty="0"/>
              <a:t>avstå från sociala medier</a:t>
            </a:r>
          </a:p>
          <a:p>
            <a:r>
              <a:rPr lang="sv-SE" dirty="0"/>
              <a:t>iaktta försiktighet när det gäller att teckna abonnemang och prenumerationer</a:t>
            </a:r>
          </a:p>
          <a:p>
            <a:r>
              <a:rPr lang="sv-SE" dirty="0"/>
              <a:t>iaktta försiktighet vad gäller att handla på nätet</a:t>
            </a:r>
          </a:p>
          <a:p>
            <a:r>
              <a:rPr lang="sv-SE" dirty="0"/>
              <a:t>vid kontakt med myndighetspersoner informera och samarbeta kring sitt eget skydd.</a:t>
            </a:r>
          </a:p>
        </p:txBody>
      </p:sp>
      <p:pic>
        <p:nvPicPr>
          <p:cNvPr id="1026" name="Picture 2">
            <a:extLst>
              <a:ext uri="{FF2B5EF4-FFF2-40B4-BE49-F238E27FC236}">
                <a16:creationId xmlns:a16="http://schemas.microsoft.com/office/drawing/2014/main" id="{D9FEC9D0-D92E-4E9E-B7CE-1E600A2E443F}"/>
              </a:ext>
            </a:extLst>
          </p:cNvPr>
          <p:cNvPicPr>
            <a:picLocks noGrp="1" noChangeAspect="1" noChangeArrowheads="1"/>
          </p:cNvPicPr>
          <p:nvPr>
            <p:ph type="pic" idx="1"/>
          </p:nvPr>
        </p:nvPicPr>
        <p:blipFill>
          <a:blip r:embed="rId3">
            <a:extLst>
              <a:ext uri="{28A0092B-C50C-407E-A947-70E740481C1C}">
                <a14:useLocalDpi xmlns:a14="http://schemas.microsoft.com/office/drawing/2010/main" val="0"/>
              </a:ext>
            </a:extLst>
          </a:blip>
          <a:srcRect l="16625" r="16625"/>
          <a:stretch>
            <a:fillRect/>
          </a:stretch>
        </p:blipFill>
        <p:spPr bwMode="auto">
          <a:xfrm>
            <a:off x="407988" y="1626995"/>
            <a:ext cx="4176000" cy="417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2616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545794F0-E900-4F06-90AF-C34C10A7D64B}"/>
              </a:ext>
            </a:extLst>
          </p:cNvPr>
          <p:cNvSpPr>
            <a:spLocks noGrp="1"/>
          </p:cNvSpPr>
          <p:nvPr>
            <p:ph type="ctrTitle"/>
          </p:nvPr>
        </p:nvSpPr>
        <p:spPr/>
        <p:txBody>
          <a:bodyPr/>
          <a:lstStyle/>
          <a:p>
            <a:r>
              <a:rPr lang="sv-SE" dirty="0"/>
              <a:t>Vad är skyddade personuppgifter?</a:t>
            </a:r>
          </a:p>
        </p:txBody>
      </p:sp>
    </p:spTree>
    <p:extLst>
      <p:ext uri="{BB962C8B-B14F-4D97-AF65-F5344CB8AC3E}">
        <p14:creationId xmlns:p14="http://schemas.microsoft.com/office/powerpoint/2010/main" val="1712337213"/>
      </p:ext>
    </p:extLst>
  </p:cSld>
  <p:clrMapOvr>
    <a:masterClrMapping/>
  </p:clrMapOvr>
</p:sld>
</file>

<file path=ppt/theme/theme1.xml><?xml version="1.0" encoding="utf-8"?>
<a:theme xmlns:a="http://schemas.openxmlformats.org/drawingml/2006/main" name="Göteborgs Stad – Blå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607A6647-1E2D-454B-A339-17BC31080D31}"/>
    </a:ext>
  </a:extLst>
</a:theme>
</file>

<file path=ppt/theme/theme10.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Göteborgs Stad – Mörkblå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AA4B3810-684E-4117-9085-0BD05AB2197B}"/>
    </a:ext>
  </a:extLst>
</a:theme>
</file>

<file path=ppt/theme/theme3.xml><?xml version="1.0" encoding="utf-8"?>
<a:theme xmlns:a="http://schemas.openxmlformats.org/drawingml/2006/main" name="Göteborgs Stad – Röd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88F39ED8-20F2-4154-B5FA-E3DFBA65AE9F}"/>
    </a:ext>
  </a:extLst>
</a:theme>
</file>

<file path=ppt/theme/theme4.xml><?xml version="1.0" encoding="utf-8"?>
<a:theme xmlns:a="http://schemas.openxmlformats.org/drawingml/2006/main" name="Göteborgs Stad – Turkos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4E0CFFA6-2F53-49AE-8AB5-FCEC43EEE8CD}"/>
    </a:ext>
  </a:extLst>
</a:theme>
</file>

<file path=ppt/theme/theme5.xml><?xml version="1.0" encoding="utf-8"?>
<a:theme xmlns:a="http://schemas.openxmlformats.org/drawingml/2006/main" name="Göteborgs Stad – Rosa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4B852849-615D-42DF-9FD9-53AFD6771B5A}"/>
    </a:ext>
  </a:extLst>
</a:theme>
</file>

<file path=ppt/theme/theme6.xml><?xml version="1.0" encoding="utf-8"?>
<a:theme xmlns:a="http://schemas.openxmlformats.org/drawingml/2006/main" name="Göteborgs Stad – Grön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590A078F-1C00-4335-8517-E713EE09D18F}"/>
    </a:ext>
  </a:extLst>
</a:theme>
</file>

<file path=ppt/theme/theme7.xml><?xml version="1.0" encoding="utf-8"?>
<a:theme xmlns:a="http://schemas.openxmlformats.org/drawingml/2006/main" name="Göteborgs Stad – Lila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FEEF4225-DF23-4A05-BDFD-AAB08ACF4615}"/>
    </a:ext>
  </a:extLst>
</a:theme>
</file>

<file path=ppt/theme/theme8.xml><?xml version="1.0" encoding="utf-8"?>
<a:theme xmlns:a="http://schemas.openxmlformats.org/drawingml/2006/main" name="Göteborgs Stad – Gul dekor">
  <a:themeElements>
    <a:clrScheme name="Göteborgs Stad färgpalett webbsvart">
      <a:dk1>
        <a:srgbClr val="333333"/>
      </a:dk1>
      <a:lt1>
        <a:sysClr val="window" lastClr="FFFFFF"/>
      </a:lt1>
      <a:dk2>
        <a:srgbClr val="3F5564"/>
      </a:dk2>
      <a:lt2>
        <a:srgbClr val="FFCD37"/>
      </a:lt2>
      <a:accent1>
        <a:srgbClr val="0077BC"/>
      </a:accent1>
      <a:accent2>
        <a:srgbClr val="D24723"/>
      </a:accent2>
      <a:accent3>
        <a:srgbClr val="008391"/>
      </a:accent3>
      <a:accent4>
        <a:srgbClr val="D53878"/>
      </a:accent4>
      <a:accent5>
        <a:srgbClr val="008767"/>
      </a:accent5>
      <a:accent6>
        <a:srgbClr val="674B99"/>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pPr>
      <a:bodyPr rtlCol="0" anchor="ctr"/>
      <a:lstStyle>
        <a:defPPr algn="ctr">
          <a:defRPr dirty="0" smtClean="0"/>
        </a:defPPr>
      </a:lstStyle>
      <a:style>
        <a:lnRef idx="3">
          <a:schemeClr val="lt1"/>
        </a:lnRef>
        <a:fillRef idx="1">
          <a:schemeClr val="accent1"/>
        </a:fillRef>
        <a:effectRef idx="1">
          <a:schemeClr val="accent1"/>
        </a:effectRef>
        <a:fontRef idx="minor">
          <a:schemeClr val="lt1"/>
        </a:fontRef>
      </a:style>
    </a:spDef>
  </a:objectDefaults>
  <a:extraClrSchemeLst/>
  <a:extLst>
    <a:ext uri="{05A4C25C-085E-4340-85A3-A5531E510DB2}">
      <thm15:themeFamily xmlns:thm15="http://schemas.microsoft.com/office/thememl/2012/main" name="Standard 16_9.sv-SE_ny.potx" id="{A3BC0E49-C5D0-4865-B1BE-3A636DF5CAE3}" vid="{4B39BACD-060C-4B7E-AB6D-2F890CF44FDD}"/>
    </a:ext>
  </a:extLst>
</a:theme>
</file>

<file path=ppt/theme/theme9.xml><?xml version="1.0" encoding="utf-8"?>
<a:theme xmlns:a="http://schemas.openxmlformats.org/drawingml/2006/main" name="Office-tema">
  <a:themeElements>
    <a:clrScheme name="Göteborgs Stad Powerpoint">
      <a:dk1>
        <a:sysClr val="windowText" lastClr="000000"/>
      </a:dk1>
      <a:lt1>
        <a:sysClr val="window" lastClr="FFFFFF"/>
      </a:lt1>
      <a:dk2>
        <a:srgbClr val="495663"/>
      </a:dk2>
      <a:lt2>
        <a:srgbClr val="FFCD37"/>
      </a:lt2>
      <a:accent1>
        <a:srgbClr val="0077BC"/>
      </a:accent1>
      <a:accent2>
        <a:srgbClr val="D24723"/>
      </a:accent2>
      <a:accent3>
        <a:srgbClr val="008391"/>
      </a:accent3>
      <a:accent4>
        <a:srgbClr val="D53878"/>
      </a:accent4>
      <a:accent5>
        <a:srgbClr val="008868"/>
      </a:accent5>
      <a:accent6>
        <a:srgbClr val="674B99"/>
      </a:accent6>
      <a:hlink>
        <a:srgbClr val="0563C1"/>
      </a:hlink>
      <a:folHlink>
        <a:srgbClr val="954F72"/>
      </a:folHlink>
    </a:clrScheme>
    <a:fontScheme name="Göteborgs Stad Powerpoint">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4172</Words>
  <Application>Microsoft Office PowerPoint</Application>
  <PresentationFormat>Bredbild</PresentationFormat>
  <Paragraphs>366</Paragraphs>
  <Slides>45</Slides>
  <Notes>37</Notes>
  <HiddenSlides>1</HiddenSlides>
  <MMClips>0</MMClips>
  <ScaleCrop>false</ScaleCrop>
  <HeadingPairs>
    <vt:vector size="6" baseType="variant">
      <vt:variant>
        <vt:lpstr>Använt teckensnitt</vt:lpstr>
      </vt:variant>
      <vt:variant>
        <vt:i4>6</vt:i4>
      </vt:variant>
      <vt:variant>
        <vt:lpstr>Tema</vt:lpstr>
      </vt:variant>
      <vt:variant>
        <vt:i4>8</vt:i4>
      </vt:variant>
      <vt:variant>
        <vt:lpstr>Bildrubriker</vt:lpstr>
      </vt:variant>
      <vt:variant>
        <vt:i4>45</vt:i4>
      </vt:variant>
    </vt:vector>
  </HeadingPairs>
  <TitlesOfParts>
    <vt:vector size="59" baseType="lpstr">
      <vt:lpstr>Arial</vt:lpstr>
      <vt:lpstr>Arial Black</vt:lpstr>
      <vt:lpstr>Calibri</vt:lpstr>
      <vt:lpstr>Open Sans Regular</vt:lpstr>
      <vt:lpstr>Times New Roman</vt:lpstr>
      <vt:lpstr>Wingdings</vt:lpstr>
      <vt:lpstr>Göteborgs Stad – Blå dekor</vt:lpstr>
      <vt:lpstr>Göteborgs Stad – Mörkblå dekor</vt:lpstr>
      <vt:lpstr>Göteborgs Stad – Röd dekor</vt:lpstr>
      <vt:lpstr>Göteborgs Stad – Turkos dekor</vt:lpstr>
      <vt:lpstr>Göteborgs Stad – Rosa dekor</vt:lpstr>
      <vt:lpstr>Göteborgs Stad – Grön dekor</vt:lpstr>
      <vt:lpstr>Göteborgs Stad – Lila dekor</vt:lpstr>
      <vt:lpstr>Göteborgs Stad – Gul dekor</vt:lpstr>
      <vt:lpstr>Skyddade personuppgifter</vt:lpstr>
      <vt:lpstr>Passets innehåll</vt:lpstr>
      <vt:lpstr>Ändring i lag- nya krav</vt:lpstr>
      <vt:lpstr>Ändring i lag = nya krav </vt:lpstr>
      <vt:lpstr>Varför ändrades lagstiftningen?</vt:lpstr>
      <vt:lpstr>PowerPoint-presentation</vt:lpstr>
      <vt:lpstr>Hur många har skyddade personuppgifter?</vt:lpstr>
      <vt:lpstr>Egen delaktighet till skyddet</vt:lpstr>
      <vt:lpstr>Vad är skyddade personuppgifter?</vt:lpstr>
      <vt:lpstr>Personuppgifter och personliga förhållanden</vt:lpstr>
      <vt:lpstr>Sekretess inom socialtjänsten</vt:lpstr>
      <vt:lpstr>Olika typer av skyddade personuppgifter</vt:lpstr>
      <vt:lpstr>Tre olika typer av skyddade personuppgifter</vt:lpstr>
      <vt:lpstr>Sekretessmarkering – en varning</vt:lpstr>
      <vt:lpstr>Skyddad folkbokföring – förbud att lämna ut</vt:lpstr>
      <vt:lpstr>Fingerade personuppgifter </vt:lpstr>
      <vt:lpstr>Interna skydd i Göteborgs Stad</vt:lpstr>
      <vt:lpstr>Hur många ärenden med skyddade personuppgifter har vi hos oss?</vt:lpstr>
      <vt:lpstr>Socialförvaltningarnas nya rutin för hantering av skyddade personuppgifter</vt:lpstr>
      <vt:lpstr>Rutin</vt:lpstr>
      <vt:lpstr>Vad innebär den nya rutinen?</vt:lpstr>
      <vt:lpstr>Rutinens olika delar </vt:lpstr>
      <vt:lpstr>Konkret att tänka på</vt:lpstr>
      <vt:lpstr>PowerPoint-presentation</vt:lpstr>
      <vt:lpstr>PowerPoint-presentation</vt:lpstr>
      <vt:lpstr>Treserva</vt:lpstr>
      <vt:lpstr>Kartläggning </vt:lpstr>
      <vt:lpstr>Begära in uppgifter vid skyddad folkbokföring</vt:lpstr>
      <vt:lpstr>Dokumentation vid skyddad folkbokföring</vt:lpstr>
      <vt:lpstr>Vid biståndsbeslut </vt:lpstr>
      <vt:lpstr>PowerPoint-presentation</vt:lpstr>
      <vt:lpstr>Att tänka på vid möten och samverkan</vt:lpstr>
      <vt:lpstr>Utforma uppdrag och utföra insats</vt:lpstr>
      <vt:lpstr>PowerPoint-presentation</vt:lpstr>
      <vt:lpstr>Samverkan</vt:lpstr>
      <vt:lpstr>Deltagarlistor, namnskyltar, register</vt:lpstr>
      <vt:lpstr>PowerPoint-presentation</vt:lpstr>
      <vt:lpstr>Tvångsvårdslagstiftning  </vt:lpstr>
      <vt:lpstr>PowerPoint-presentation</vt:lpstr>
      <vt:lpstr>Behörigheter</vt:lpstr>
      <vt:lpstr>Att tänka på gällande behörigheter</vt:lpstr>
      <vt:lpstr>Frågor att tänka på och var du hittar mer information </vt:lpstr>
      <vt:lpstr>Frågor att reflektera kring </vt:lpstr>
      <vt:lpstr>Vill du veta mer?</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 16:9</dc:title>
  <dc:creator>Förvaltning</dc:creator>
  <cp:lastModifiedBy>Karin Jämting</cp:lastModifiedBy>
  <cp:revision>40</cp:revision>
  <dcterms:created xsi:type="dcterms:W3CDTF">2022-01-20T14:09:27Z</dcterms:created>
  <dcterms:modified xsi:type="dcterms:W3CDTF">2023-03-13T06:18:09Z</dcterms:modified>
</cp:coreProperties>
</file>